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56910CE-E6A4-476F-B9DA-A978430A33C0}">
  <a:tblStyle styleId="{956910CE-E6A4-476F-B9DA-A978430A33C0}"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youtu.be/pzPby1HUSQ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www.stevewyborney.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hyperlink" Target="http://www.stevewyborney.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jpg"/><Relationship Id="rId4" Type="http://schemas.openxmlformats.org/officeDocument/2006/relationships/hyperlink" Target="http://www.stevewyborney.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hyperlink" Target="http://www.stevewyborney.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jpg"/><Relationship Id="rId4" Type="http://schemas.openxmlformats.org/officeDocument/2006/relationships/hyperlink" Target="http://www.stevewyborney.com/" TargetMode="External"/></Relationships>
</file>

<file path=ppt/slides/_rels/slide7.xml.rels><?xml version="1.0" encoding="UTF-8" standalone="yes"?><Relationships xmlns="http://schemas.openxmlformats.org/package/2006/relationships"><Relationship Id="rId40" Type="http://schemas.openxmlformats.org/officeDocument/2006/relationships/hyperlink" Target="https://stevewyborney.com/2021/01/part-2-new-esti-mysteries-and-number-sense-resources-every-day-for-the-rest-of-the-school-year/" TargetMode="External"/><Relationship Id="rId20" Type="http://schemas.openxmlformats.org/officeDocument/2006/relationships/image" Target="../media/image8.png"/><Relationship Id="rId41" Type="http://schemas.openxmlformats.org/officeDocument/2006/relationships/image" Target="../media/image6.jpg"/><Relationship Id="rId22" Type="http://schemas.openxmlformats.org/officeDocument/2006/relationships/hyperlink" Target="https://stevewyborney.com/2019/09/51-esti-mysteries/" TargetMode="External"/><Relationship Id="rId21" Type="http://schemas.openxmlformats.org/officeDocument/2006/relationships/hyperlink" Target="https://stevewyborney.com/2019/09/51-esti-mysteries/" TargetMode="External"/><Relationship Id="rId24" Type="http://schemas.openxmlformats.org/officeDocument/2006/relationships/hyperlink" Target="https://www.youtube.com/c/SteveWyborneyMath/playlists?view=1&amp;sort=da&amp;flow=grid" TargetMode="External"/><Relationship Id="rId23" Type="http://schemas.openxmlformats.org/officeDocument/2006/relationships/hyperlink" Target="https://stevewyborney.com/2020/08/the-multiplication-course-by-steve-wyborney/" TargetMode="External"/><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s://stevewyborney.com/2021/04/part-4-new-esti-mysteries-and-number-sense-resources-every-day-for-the-rest-of-the-school-year/" TargetMode="External"/><Relationship Id="rId4" Type="http://schemas.openxmlformats.org/officeDocument/2006/relationships/image" Target="../media/image4.jpg"/><Relationship Id="rId9" Type="http://schemas.openxmlformats.org/officeDocument/2006/relationships/hyperlink" Target="https://www.stevewyborney.com/?p=1891" TargetMode="External"/><Relationship Id="rId26" Type="http://schemas.openxmlformats.org/officeDocument/2006/relationships/hyperlink" Target="https://stevewyborney.com/2021/01/part-2-new-esti-mysteries-and-number-sense-resources-every-day-for-the-rest-of-the-school-year/" TargetMode="External"/><Relationship Id="rId25" Type="http://schemas.openxmlformats.org/officeDocument/2006/relationships/hyperlink" Target="https://stevewyborney.com/2021/01/part-2-new-esti-mysteries-and-number-sense-resources-every-day-for-the-rest-of-the-school-year/" TargetMode="External"/><Relationship Id="rId28" Type="http://schemas.openxmlformats.org/officeDocument/2006/relationships/image" Target="../media/image3.jpg"/><Relationship Id="rId27" Type="http://schemas.openxmlformats.org/officeDocument/2006/relationships/hyperlink" Target="https://stevewyborney.com/2021/03/part-3-new-esti-mysteries-and-number-sense-resources-every-day-for-the-rest-of-the-school-year/" TargetMode="External"/><Relationship Id="rId5" Type="http://schemas.openxmlformats.org/officeDocument/2006/relationships/hyperlink" Target="http://www.stevewyborney.com/?p=1253" TargetMode="External"/><Relationship Id="rId6" Type="http://schemas.openxmlformats.org/officeDocument/2006/relationships/image" Target="../media/image11.jpg"/><Relationship Id="rId29" Type="http://schemas.openxmlformats.org/officeDocument/2006/relationships/hyperlink" Target="https://stevewyborney.com/2020/11/new-esti-mysteries-and-number-sense-resources-every-day-for-the-rest-of-the-school-year/" TargetMode="External"/><Relationship Id="rId7" Type="http://schemas.openxmlformats.org/officeDocument/2006/relationships/hyperlink" Target="https://stevewyborney.com/2019/09/51-esti-mysteries/" TargetMode="External"/><Relationship Id="rId8" Type="http://schemas.openxmlformats.org/officeDocument/2006/relationships/image" Target="../media/image10.jpg"/><Relationship Id="rId31" Type="http://schemas.openxmlformats.org/officeDocument/2006/relationships/hyperlink" Target="https://stevewyborney.com/2021/04/part-4-new-esti-mysteries-and-number-sense-resources-every-day-for-the-rest-of-the-school-year/" TargetMode="External"/><Relationship Id="rId30" Type="http://schemas.openxmlformats.org/officeDocument/2006/relationships/hyperlink" Target="https://stevewyborney.com/2021/03/part-3-new-esti-mysteries-and-number-sense-resources-every-day-for-the-rest-of-the-school-year/" TargetMode="External"/><Relationship Id="rId11" Type="http://schemas.openxmlformats.org/officeDocument/2006/relationships/hyperlink" Target="http://www.stevewyborney.com/?p=893" TargetMode="External"/><Relationship Id="rId33" Type="http://schemas.openxmlformats.org/officeDocument/2006/relationships/hyperlink" Target="https://stevewyborney.com/2021/11/150-new-esti-mysteries/" TargetMode="External"/><Relationship Id="rId10" Type="http://schemas.openxmlformats.org/officeDocument/2006/relationships/image" Target="../media/image9.jpg"/><Relationship Id="rId32" Type="http://schemas.openxmlformats.org/officeDocument/2006/relationships/hyperlink" Target="https://stevewyborney.com/2021/10/new-estimation-clipboards/" TargetMode="External"/><Relationship Id="rId13" Type="http://schemas.openxmlformats.org/officeDocument/2006/relationships/hyperlink" Target="http://www.stevewyborney.com/?p=1028" TargetMode="External"/><Relationship Id="rId35" Type="http://schemas.openxmlformats.org/officeDocument/2006/relationships/hyperlink" Target="https://stevewyborney.com/2021/11/150-new-esti-mysteries/" TargetMode="External"/><Relationship Id="rId12" Type="http://schemas.openxmlformats.org/officeDocument/2006/relationships/image" Target="../media/image14.jpg"/><Relationship Id="rId34" Type="http://schemas.openxmlformats.org/officeDocument/2006/relationships/image" Target="../media/image15.png"/><Relationship Id="rId15" Type="http://schemas.openxmlformats.org/officeDocument/2006/relationships/hyperlink" Target="https://stevewyborney.com/2019/02/20-days-of-number-sense-rich-math-talk/" TargetMode="External"/><Relationship Id="rId37" Type="http://schemas.openxmlformats.org/officeDocument/2006/relationships/image" Target="../media/image7.jpg"/><Relationship Id="rId14" Type="http://schemas.openxmlformats.org/officeDocument/2006/relationships/image" Target="../media/image13.jpg"/><Relationship Id="rId36" Type="http://schemas.openxmlformats.org/officeDocument/2006/relationships/hyperlink" Target="https://stevewyborney.com/2021/10/new-estimation-clipboards/" TargetMode="External"/><Relationship Id="rId17" Type="http://schemas.openxmlformats.org/officeDocument/2006/relationships/image" Target="../media/image5.jpg"/><Relationship Id="rId39" Type="http://schemas.openxmlformats.org/officeDocument/2006/relationships/image" Target="../media/image12.jpg"/><Relationship Id="rId16" Type="http://schemas.openxmlformats.org/officeDocument/2006/relationships/hyperlink" Target="https://www.stevewyborney.com/?p=1483" TargetMode="External"/><Relationship Id="rId38" Type="http://schemas.openxmlformats.org/officeDocument/2006/relationships/hyperlink" Target="https://stevewyborney.com/2020/11/new-esti-mysteries-and-number-sense-resources-every-day-for-the-rest-of-the-school-year/" TargetMode="External"/><Relationship Id="rId19" Type="http://schemas.openxmlformats.org/officeDocument/2006/relationships/hyperlink" Target="https://www.youtube.com/c/SteveWyborneyMath/playlists?view=1&amp;sort=da&amp;flow=grid" TargetMode="External"/><Relationship Id="rId18" Type="http://schemas.openxmlformats.org/officeDocument/2006/relationships/hyperlink" Target="https://stevewyborney.com/2018/04/the-estimation-clipboard/"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0" y="2819400"/>
            <a:ext cx="9144000" cy="114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rPr b="1" i="0" lang="en-US" sz="1800" u="sng" cap="none" strike="noStrike">
                <a:solidFill>
                  <a:schemeClr val="dk1"/>
                </a:solidFill>
                <a:latin typeface="Calibri"/>
                <a:ea typeface="Calibri"/>
                <a:cs typeface="Calibri"/>
                <a:sym typeface="Calibri"/>
              </a:rPr>
              <a:t>I see 3 versions of this Esti-Mystery.  Which one should I use?</a:t>
            </a:r>
            <a:endParaRPr/>
          </a:p>
          <a:p>
            <a:pPr indent="0" lvl="0" marL="0" marR="0" rtl="0" algn="l">
              <a:spcBef>
                <a:spcPts val="0"/>
              </a:spcBef>
              <a:spcAft>
                <a:spcPts val="0"/>
              </a:spcAft>
              <a:buClr>
                <a:schemeClr val="dk1"/>
              </a:buClr>
              <a:buSzPts val="2000"/>
              <a:buFont typeface="Calibri"/>
              <a:buNone/>
            </a:pPr>
            <a:r>
              <a:t/>
            </a:r>
            <a:endParaRPr b="1" i="0" sz="20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2000"/>
              <a:buFont typeface="Calibri"/>
              <a:buNone/>
            </a:pPr>
            <a:r>
              <a:rPr b="1" i="0" lang="en-US" sz="2000" u="none" cap="none" strike="noStrike">
                <a:solidFill>
                  <a:schemeClr val="dk1"/>
                </a:solidFill>
                <a:latin typeface="Calibri"/>
                <a:ea typeface="Calibri"/>
                <a:cs typeface="Calibri"/>
                <a:sym typeface="Calibri"/>
              </a:rPr>
              <a:t>“Esti-Mysteries are already working well for my class.”</a:t>
            </a:r>
            <a:endParaRPr/>
          </a:p>
          <a:p>
            <a:pPr indent="0" lvl="0" marL="0" marR="0" rtl="0" algn="l">
              <a:spcBef>
                <a:spcPts val="0"/>
              </a:spcBef>
              <a:spcAft>
                <a:spcPts val="0"/>
              </a:spcAft>
              <a:buClr>
                <a:schemeClr val="dk1"/>
              </a:buClr>
              <a:buSzPts val="1800"/>
              <a:buFont typeface="Calibri"/>
              <a:buNone/>
            </a:pPr>
            <a:r>
              <a:t/>
            </a:r>
            <a:endParaRPr b="1"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600"/>
              <a:buFont typeface="Calibri"/>
              <a:buNone/>
            </a:pPr>
            <a:r>
              <a:rPr b="1" i="1" lang="en-US" sz="1600" u="none" cap="none" strike="noStrike">
                <a:solidFill>
                  <a:schemeClr val="dk1"/>
                </a:solidFill>
                <a:latin typeface="Calibri"/>
                <a:ea typeface="Calibri"/>
                <a:cs typeface="Calibri"/>
                <a:sym typeface="Calibri"/>
              </a:rPr>
              <a:t>Use slides 2-7 if Esti-Mysteries if your students have charts to write on.  </a:t>
            </a:r>
            <a:r>
              <a:rPr b="0" i="0" lang="en-US" sz="1600" u="none" cap="none" strike="noStrike">
                <a:solidFill>
                  <a:schemeClr val="dk1"/>
                </a:solidFill>
                <a:latin typeface="Calibri"/>
                <a:ea typeface="Calibri"/>
                <a:cs typeface="Calibri"/>
                <a:sym typeface="Calibri"/>
              </a:rPr>
              <a:t>You’re students are writing on a chart, writing down their estimates, and are discussing their ideas with each other after each clue.  They may be writing on paper, writing on a dry erase surface, or using a digital tool to annotate – or they have another way of responding to clues in writing.  You probably already notice that when students write down their estimate after each clue it helps to propel rich math talk and also builds anticipation for the next clue.  If this sounds familiar, then I recommend using slides 2-7. </a:t>
            </a:r>
            <a:endParaRPr/>
          </a:p>
          <a:p>
            <a:pPr indent="0" lvl="0" marL="0" marR="0" rtl="0" algn="l">
              <a:spcBef>
                <a:spcPts val="0"/>
              </a:spcBef>
              <a:spcAft>
                <a:spcPts val="0"/>
              </a:spcAft>
              <a:buClr>
                <a:schemeClr val="dk1"/>
              </a:buClr>
              <a:buSzPts val="2000"/>
              <a:buFont typeface="Calibri"/>
              <a:buNone/>
            </a:pPr>
            <a:r>
              <a:t/>
            </a:r>
            <a:endParaRPr b="1" i="0" sz="20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2000"/>
              <a:buFont typeface="Calibri"/>
              <a:buNone/>
            </a:pPr>
            <a:r>
              <a:rPr b="1" i="0" lang="en-US" sz="2000" u="none" cap="none" strike="noStrike">
                <a:solidFill>
                  <a:schemeClr val="dk1"/>
                </a:solidFill>
                <a:latin typeface="Calibri"/>
                <a:ea typeface="Calibri"/>
                <a:cs typeface="Calibri"/>
                <a:sym typeface="Calibri"/>
              </a:rPr>
              <a:t>“I need to display a chart for everyone to see, and I have a way to write on it.”</a:t>
            </a:r>
            <a:endParaRPr/>
          </a:p>
          <a:p>
            <a:pPr indent="0" lvl="0" marL="0" marR="0" rtl="0" algn="l">
              <a:spcBef>
                <a:spcPts val="0"/>
              </a:spcBef>
              <a:spcAft>
                <a:spcPts val="0"/>
              </a:spcAft>
              <a:buClr>
                <a:schemeClr val="dk1"/>
              </a:buClr>
              <a:buSzPts val="1600"/>
              <a:buFont typeface="Calibri"/>
              <a:buNone/>
            </a:pPr>
            <a:r>
              <a:t/>
            </a:r>
            <a:endParaRPr b="1" i="0" sz="16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600"/>
              <a:buFont typeface="Calibri"/>
              <a:buNone/>
            </a:pPr>
            <a:r>
              <a:rPr b="1" i="1" lang="en-US" sz="1600" u="none" cap="none" strike="noStrike">
                <a:solidFill>
                  <a:schemeClr val="dk1"/>
                </a:solidFill>
                <a:latin typeface="Calibri"/>
                <a:ea typeface="Calibri"/>
                <a:cs typeface="Calibri"/>
                <a:sym typeface="Calibri"/>
              </a:rPr>
              <a:t>Use slides 8-13 if you simply need an embedded chart to write on during discussion</a:t>
            </a:r>
            <a:r>
              <a:rPr b="0" i="0" lang="en-US" sz="1600" u="none" cap="none" strike="noStrike">
                <a:solidFill>
                  <a:schemeClr val="dk1"/>
                </a:solidFill>
                <a:latin typeface="Calibri"/>
                <a:ea typeface="Calibri"/>
                <a:cs typeface="Calibri"/>
                <a:sym typeface="Calibri"/>
              </a:rPr>
              <a:t>. This may be helpful if you want to show a chart at the same time as the Esti-Mystery.  The chart (on slides 8-13) will appear on the screen so that you can write on it.  You can simply write on your whiteboard , use a digital pen, or use the chart in may other ways.</a:t>
            </a:r>
            <a:endParaRPr/>
          </a:p>
          <a:p>
            <a:pPr indent="0" lvl="0" marL="0" marR="0" rtl="0" algn="l">
              <a:spcBef>
                <a:spcPts val="0"/>
              </a:spcBef>
              <a:spcAft>
                <a:spcPts val="0"/>
              </a:spcAft>
              <a:buClr>
                <a:schemeClr val="dk1"/>
              </a:buClr>
              <a:buSzPts val="2400"/>
              <a:buFont typeface="Calibri"/>
              <a:buNone/>
            </a:pPr>
            <a:r>
              <a:t/>
            </a:r>
            <a:endParaRPr b="1" i="0" sz="24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2000"/>
              <a:buFont typeface="Calibri"/>
              <a:buNone/>
            </a:pPr>
            <a:r>
              <a:rPr b="1" i="0" lang="en-US" sz="2000" u="none" cap="none" strike="noStrike">
                <a:solidFill>
                  <a:schemeClr val="dk1"/>
                </a:solidFill>
                <a:latin typeface="Calibri"/>
                <a:ea typeface="Calibri"/>
                <a:cs typeface="Calibri"/>
                <a:sym typeface="Calibri"/>
              </a:rPr>
              <a:t>“I need a step-by-step animated chart that eliminates numbers after every clue.”</a:t>
            </a:r>
            <a:endParaRPr/>
          </a:p>
          <a:p>
            <a:pPr indent="0" lvl="0" marL="0" marR="0" rtl="0" algn="l">
              <a:spcBef>
                <a:spcPts val="0"/>
              </a:spcBef>
              <a:spcAft>
                <a:spcPts val="0"/>
              </a:spcAft>
              <a:buClr>
                <a:schemeClr val="dk1"/>
              </a:buClr>
              <a:buSzPts val="2000"/>
              <a:buFont typeface="Calibri"/>
              <a:buNone/>
            </a:pPr>
            <a:r>
              <a:t/>
            </a:r>
            <a:endParaRPr b="1" i="0" sz="20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600"/>
              <a:buFont typeface="Calibri"/>
              <a:buNone/>
            </a:pPr>
            <a:r>
              <a:rPr b="1" i="1" lang="en-US" sz="1600" u="none" cap="none" strike="noStrike">
                <a:solidFill>
                  <a:schemeClr val="dk1"/>
                </a:solidFill>
                <a:latin typeface="Calibri"/>
                <a:ea typeface="Calibri"/>
                <a:cs typeface="Calibri"/>
                <a:sym typeface="Calibri"/>
              </a:rPr>
              <a:t>Use slides 14-19 if you want to see numbers disappear from the chart after every clue.  </a:t>
            </a:r>
            <a:r>
              <a:rPr b="0" i="0" lang="en-US" sz="1600" u="none" cap="none" strike="noStrike">
                <a:solidFill>
                  <a:schemeClr val="dk1"/>
                </a:solidFill>
                <a:latin typeface="Calibri"/>
                <a:ea typeface="Calibri"/>
                <a:cs typeface="Calibri"/>
                <a:sym typeface="Calibri"/>
              </a:rPr>
              <a:t>This may be helpful if you need a chart and don’t have an easy way to write on the chart.  After each clue, you’ll see which numbers are eliminated – and which ones are left.</a:t>
            </a:r>
            <a:endParaRPr/>
          </a:p>
        </p:txBody>
      </p:sp>
      <p:sp>
        <p:nvSpPr>
          <p:cNvPr id="89" name="Google Shape;89;p13"/>
          <p:cNvSpPr/>
          <p:nvPr/>
        </p:nvSpPr>
        <p:spPr>
          <a:xfrm>
            <a:off x="5867400" y="76200"/>
            <a:ext cx="3200400" cy="914400"/>
          </a:xfrm>
          <a:prstGeom prst="rect">
            <a:avLst/>
          </a:prstGeom>
          <a:solidFill>
            <a:srgbClr val="8CB3E3"/>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600" u="none" cap="none" strike="noStrike">
                <a:solidFill>
                  <a:schemeClr val="dk1"/>
                </a:solidFill>
                <a:latin typeface="Calibri"/>
                <a:ea typeface="Calibri"/>
                <a:cs typeface="Calibri"/>
                <a:sym typeface="Calibri"/>
              </a:rPr>
              <a:t>Watch this YouTube video for more information about the charts.</a:t>
            </a:r>
            <a:endParaRPr/>
          </a:p>
          <a:p>
            <a:pPr indent="0" lvl="0" marL="0" marR="0" rtl="0" algn="ctr">
              <a:spcBef>
                <a:spcPts val="0"/>
              </a:spcBef>
              <a:spcAft>
                <a:spcPts val="0"/>
              </a:spcAft>
              <a:buNone/>
            </a:pPr>
            <a:r>
              <a:rPr b="0" i="0" lang="en-US" sz="1600" u="sng" cap="none" strike="noStrike">
                <a:solidFill>
                  <a:schemeClr val="hlink"/>
                </a:solidFill>
                <a:latin typeface="Calibri"/>
                <a:ea typeface="Calibri"/>
                <a:cs typeface="Calibri"/>
                <a:sym typeface="Calibri"/>
                <a:hlinkClick r:id="rId3"/>
              </a:rPr>
              <a:t>https://youtu.be/pzPby1HUSQs</a:t>
            </a:r>
            <a:r>
              <a:rPr b="0" i="0" lang="en-US" sz="1600" u="none" cap="none" strike="noStrike">
                <a:solidFill>
                  <a:schemeClr val="dk1"/>
                </a:solidFill>
                <a:latin typeface="Calibri"/>
                <a:ea typeface="Calibri"/>
                <a:cs typeface="Calibri"/>
                <a:sym typeface="Calibri"/>
              </a:rPr>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3" name="Shape 93"/>
        <p:cNvGrpSpPr/>
        <p:nvPr/>
      </p:nvGrpSpPr>
      <p:grpSpPr>
        <a:xfrm>
          <a:off x="0" y="0"/>
          <a:ext cx="0" cy="0"/>
          <a:chOff x="0" y="0"/>
          <a:chExt cx="0" cy="0"/>
        </a:xfrm>
      </p:grpSpPr>
      <p:sp>
        <p:nvSpPr>
          <p:cNvPr id="94" name="Google Shape;94;p14"/>
          <p:cNvSpPr txBox="1"/>
          <p:nvPr/>
        </p:nvSpPr>
        <p:spPr>
          <a:xfrm>
            <a:off x="0" y="1958975"/>
            <a:ext cx="91440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00"/>
              </a:buClr>
              <a:buSzPts val="6000"/>
              <a:buFont typeface="Calibri"/>
              <a:buNone/>
            </a:pPr>
            <a:r>
              <a:rPr b="1" i="0" lang="en-US" sz="6000" u="none" cap="none" strike="noStrike">
                <a:solidFill>
                  <a:srgbClr val="FFFF00"/>
                </a:solidFill>
                <a:latin typeface="Calibri"/>
                <a:ea typeface="Calibri"/>
                <a:cs typeface="Calibri"/>
                <a:sym typeface="Calibri"/>
              </a:rPr>
              <a:t>“Why Do Those Wrap </a:t>
            </a:r>
            <a:endParaRPr/>
          </a:p>
          <a:p>
            <a:pPr indent="0" lvl="0" marL="0" marR="0" rtl="0" algn="ctr">
              <a:spcBef>
                <a:spcPts val="0"/>
              </a:spcBef>
              <a:spcAft>
                <a:spcPts val="0"/>
              </a:spcAft>
              <a:buClr>
                <a:srgbClr val="FFFF00"/>
              </a:buClr>
              <a:buSzPts val="6000"/>
              <a:buFont typeface="Calibri"/>
              <a:buNone/>
            </a:pPr>
            <a:r>
              <a:rPr b="1" i="0" lang="en-US" sz="6000" u="none" cap="none" strike="noStrike">
                <a:solidFill>
                  <a:srgbClr val="FFFF00"/>
                </a:solidFill>
                <a:latin typeface="Calibri"/>
                <a:ea typeface="Calibri"/>
                <a:cs typeface="Calibri"/>
                <a:sym typeface="Calibri"/>
              </a:rPr>
              <a:t>Around Spools?”</a:t>
            </a:r>
            <a:endParaRPr/>
          </a:p>
        </p:txBody>
      </p:sp>
      <p:sp>
        <p:nvSpPr>
          <p:cNvPr id="95" name="Google Shape;95;p14"/>
          <p:cNvSpPr/>
          <p:nvPr/>
        </p:nvSpPr>
        <p:spPr>
          <a:xfrm>
            <a:off x="2743200" y="3390900"/>
            <a:ext cx="3974306" cy="3467100"/>
          </a:xfrm>
          <a:prstGeom prst="rect">
            <a:avLst/>
          </a:prstGeom>
          <a:solidFill>
            <a:srgbClr val="FFFF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Calibri"/>
                <a:ea typeface="Calibri"/>
                <a:cs typeface="Calibri"/>
                <a:sym typeface="Calibri"/>
              </a:rPr>
              <a:t>Important Note:</a:t>
            </a:r>
            <a:endParaRPr/>
          </a:p>
          <a:p>
            <a:pPr indent="0" lvl="0" marL="0" marR="0" rtl="0" algn="ctr">
              <a:spcBef>
                <a:spcPts val="0"/>
              </a:spcBef>
              <a:spcAft>
                <a:spcPts val="0"/>
              </a:spcAft>
              <a:buNone/>
            </a:pPr>
            <a:r>
              <a:rPr b="1" i="0" lang="en-US" sz="1600" u="none" cap="none" strike="noStrike">
                <a:solidFill>
                  <a:schemeClr val="dk1"/>
                </a:solidFill>
                <a:latin typeface="Calibri"/>
                <a:ea typeface="Calibri"/>
                <a:cs typeface="Calibri"/>
                <a:sym typeface="Calibri"/>
              </a:rPr>
              <a:t>If you can see this box, then the slide show is not playing and the reveal won’t work. </a:t>
            </a:r>
            <a:endParaRPr/>
          </a:p>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en-US" sz="1600" u="none" cap="none" strike="noStrike">
                <a:solidFill>
                  <a:schemeClr val="dk1"/>
                </a:solidFill>
                <a:latin typeface="Calibri"/>
                <a:ea typeface="Calibri"/>
                <a:cs typeface="Calibri"/>
                <a:sym typeface="Calibri"/>
              </a:rPr>
              <a:t>Here is the solution:</a:t>
            </a:r>
            <a:endParaRPr/>
          </a:p>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en-US" sz="1600" u="none" cap="none" strike="noStrike">
                <a:solidFill>
                  <a:schemeClr val="dk1"/>
                </a:solidFill>
                <a:latin typeface="Calibri"/>
                <a:ea typeface="Calibri"/>
                <a:cs typeface="Calibri"/>
                <a:sym typeface="Calibri"/>
              </a:rPr>
              <a:t>If you are using PowerPoint, click on Slide Show, then click on From Current Slide.</a:t>
            </a:r>
            <a:endParaRPr/>
          </a:p>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en-US" sz="1600" u="none" cap="none" strike="noStrike">
                <a:solidFill>
                  <a:schemeClr val="dk1"/>
                </a:solidFill>
                <a:latin typeface="Calibri"/>
                <a:ea typeface="Calibri"/>
                <a:cs typeface="Calibri"/>
                <a:sym typeface="Calibri"/>
              </a:rPr>
              <a:t>If you are using Google Slides, click on View then Present.</a:t>
            </a:r>
            <a:endParaRPr/>
          </a:p>
        </p:txBody>
      </p:sp>
      <p:sp>
        <p:nvSpPr>
          <p:cNvPr id="96" name="Google Shape;96;p14"/>
          <p:cNvSpPr txBox="1"/>
          <p:nvPr/>
        </p:nvSpPr>
        <p:spPr>
          <a:xfrm>
            <a:off x="7300226" y="6581001"/>
            <a:ext cx="1843774" cy="27699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i="0" lang="en-US" sz="1200" u="sng" cap="none" strike="noStrike">
                <a:solidFill>
                  <a:schemeClr val="hlink"/>
                </a:solidFill>
                <a:latin typeface="Calibri"/>
                <a:ea typeface="Calibri"/>
                <a:cs typeface="Calibri"/>
                <a:sym typeface="Calibri"/>
                <a:hlinkClick r:id="rId3"/>
              </a:rPr>
              <a:t>www.stevewyborney.com</a:t>
            </a:r>
            <a:endParaRPr b="1" i="0" sz="1200" u="none" cap="none" strike="noStrike">
              <a:solidFill>
                <a:schemeClr val="lt1"/>
              </a:solidFill>
              <a:latin typeface="Calibri"/>
              <a:ea typeface="Calibri"/>
              <a:cs typeface="Calibri"/>
              <a:sym typeface="Calibri"/>
            </a:endParaRPr>
          </a:p>
        </p:txBody>
      </p:sp>
      <p:sp>
        <p:nvSpPr>
          <p:cNvPr id="97" name="Google Shape;97;p14"/>
          <p:cNvSpPr txBox="1"/>
          <p:nvPr/>
        </p:nvSpPr>
        <p:spPr>
          <a:xfrm>
            <a:off x="-26524" y="6581001"/>
            <a:ext cx="122809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200" u="none" cap="none" strike="noStrike">
                <a:solidFill>
                  <a:schemeClr val="lt1"/>
                </a:solidFill>
                <a:latin typeface="Calibri"/>
                <a:ea typeface="Calibri"/>
                <a:cs typeface="Calibri"/>
                <a:sym typeface="Calibri"/>
              </a:rPr>
              <a:t>Steve Wyborney</a:t>
            </a:r>
            <a:endParaRPr b="1" sz="12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xit" presetID="1" presetSubtype="0">
                                  <p:stCondLst>
                                    <p:cond delay="0"/>
                                  </p:stCondLst>
                                  <p:childTnLst>
                                    <p:set>
                                      <p:cBhvr>
                                        <p:cTn dur="1" fill="hold">
                                          <p:stCondLst>
                                            <p:cond delay="1"/>
                                          </p:stCondLst>
                                        </p:cTn>
                                        <p:tgtEl>
                                          <p:spTgt spid="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01" name="Shape 101"/>
        <p:cNvGrpSpPr/>
        <p:nvPr/>
      </p:nvGrpSpPr>
      <p:grpSpPr>
        <a:xfrm>
          <a:off x="0" y="0"/>
          <a:ext cx="0" cy="0"/>
          <a:chOff x="0" y="0"/>
          <a:chExt cx="0" cy="0"/>
        </a:xfrm>
      </p:grpSpPr>
      <p:pic>
        <p:nvPicPr>
          <p:cNvPr id="102" name="Google Shape;102;p15"/>
          <p:cNvPicPr preferRelativeResize="0"/>
          <p:nvPr/>
        </p:nvPicPr>
        <p:blipFill rotWithShape="1">
          <a:blip r:embed="rId3">
            <a:alphaModFix/>
          </a:blip>
          <a:srcRect b="17431" l="0" r="58332" t="0"/>
          <a:stretch/>
        </p:blipFill>
        <p:spPr>
          <a:xfrm>
            <a:off x="-1" y="0"/>
            <a:ext cx="4614333" cy="6858000"/>
          </a:xfrm>
          <a:prstGeom prst="rect">
            <a:avLst/>
          </a:prstGeom>
          <a:noFill/>
          <a:ln>
            <a:noFill/>
          </a:ln>
        </p:spPr>
      </p:pic>
      <p:sp>
        <p:nvSpPr>
          <p:cNvPr id="103" name="Google Shape;103;p15"/>
          <p:cNvSpPr/>
          <p:nvPr/>
        </p:nvSpPr>
        <p:spPr>
          <a:xfrm>
            <a:off x="5017294" y="1295400"/>
            <a:ext cx="3974306" cy="22098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Calibri"/>
                <a:ea typeface="Calibri"/>
                <a:cs typeface="Calibri"/>
                <a:sym typeface="Calibri"/>
              </a:rPr>
              <a:t>As the clues appear, use the information to narrow the possibilities to a smaller set.  After each clue, use estimation again to determine which of the remaining answers is the most reasonable. </a:t>
            </a:r>
            <a:endParaRPr/>
          </a:p>
        </p:txBody>
      </p:sp>
      <p:sp>
        <p:nvSpPr>
          <p:cNvPr id="104" name="Google Shape;104;p15"/>
          <p:cNvSpPr/>
          <p:nvPr/>
        </p:nvSpPr>
        <p:spPr>
          <a:xfrm>
            <a:off x="5029200" y="76200"/>
            <a:ext cx="3974306" cy="9144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Calibri"/>
                <a:ea typeface="Calibri"/>
                <a:cs typeface="Calibri"/>
                <a:sym typeface="Calibri"/>
              </a:rPr>
              <a:t>How many spool holders </a:t>
            </a:r>
            <a:endParaRPr/>
          </a:p>
          <a:p>
            <a:pPr indent="0" lvl="0" marL="0" marR="0" rtl="0" algn="ctr">
              <a:spcBef>
                <a:spcPts val="0"/>
              </a:spcBef>
              <a:spcAft>
                <a:spcPts val="0"/>
              </a:spcAft>
              <a:buNone/>
            </a:pPr>
            <a:r>
              <a:rPr b="1" lang="en-US" sz="2000">
                <a:solidFill>
                  <a:schemeClr val="dk1"/>
                </a:solidFill>
                <a:latin typeface="Calibri"/>
                <a:ea typeface="Calibri"/>
                <a:cs typeface="Calibri"/>
                <a:sym typeface="Calibri"/>
              </a:rPr>
              <a:t>are in the cup?</a:t>
            </a:r>
            <a:endParaRPr/>
          </a:p>
        </p:txBody>
      </p:sp>
      <p:sp>
        <p:nvSpPr>
          <p:cNvPr id="105" name="Google Shape;105;p15"/>
          <p:cNvSpPr/>
          <p:nvPr/>
        </p:nvSpPr>
        <p:spPr>
          <a:xfrm>
            <a:off x="5029200" y="3810000"/>
            <a:ext cx="3974306" cy="22098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Calibri"/>
                <a:ea typeface="Calibri"/>
                <a:cs typeface="Calibri"/>
                <a:sym typeface="Calibri"/>
              </a:rPr>
              <a:t>Write down your first estimate.  After each clue, you’ll see if your estimate is still a possibility.  After each clue, if it is no longer possible write down a new estimate – and be prepared to explain why you chose it. </a:t>
            </a:r>
            <a:endParaRPr/>
          </a:p>
        </p:txBody>
      </p:sp>
      <p:sp>
        <p:nvSpPr>
          <p:cNvPr id="106" name="Google Shape;106;p15"/>
          <p:cNvSpPr txBox="1"/>
          <p:nvPr/>
        </p:nvSpPr>
        <p:spPr>
          <a:xfrm>
            <a:off x="7300226" y="6581001"/>
            <a:ext cx="1843774" cy="27699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200" u="sng">
                <a:solidFill>
                  <a:schemeClr val="hlink"/>
                </a:solidFill>
                <a:latin typeface="Calibri"/>
                <a:ea typeface="Calibri"/>
                <a:cs typeface="Calibri"/>
                <a:sym typeface="Calibri"/>
                <a:hlinkClick r:id="rId4"/>
              </a:rPr>
              <a:t>www.stevewyborney.com</a:t>
            </a:r>
            <a:endParaRPr b="1" sz="1200">
              <a:solidFill>
                <a:schemeClr val="lt1"/>
              </a:solidFill>
              <a:latin typeface="Calibri"/>
              <a:ea typeface="Calibri"/>
              <a:cs typeface="Calibri"/>
              <a:sym typeface="Calibri"/>
            </a:endParaRPr>
          </a:p>
        </p:txBody>
      </p:sp>
      <p:sp>
        <p:nvSpPr>
          <p:cNvPr id="107" name="Google Shape;107;p15"/>
          <p:cNvSpPr txBox="1"/>
          <p:nvPr/>
        </p:nvSpPr>
        <p:spPr>
          <a:xfrm>
            <a:off x="-26524" y="6581001"/>
            <a:ext cx="122809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lt1"/>
                </a:solidFill>
                <a:latin typeface="Calibri"/>
                <a:ea typeface="Calibri"/>
                <a:cs typeface="Calibri"/>
                <a:sym typeface="Calibri"/>
              </a:rPr>
              <a:t>Steve Wyborney</a:t>
            </a:r>
            <a:endParaRPr b="1" sz="12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500"/>
                                        <p:tgtEl>
                                          <p:spTgt spid="1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11" name="Shape 111"/>
        <p:cNvGrpSpPr/>
        <p:nvPr/>
      </p:nvGrpSpPr>
      <p:grpSpPr>
        <a:xfrm>
          <a:off x="0" y="0"/>
          <a:ext cx="0" cy="0"/>
          <a:chOff x="0" y="0"/>
          <a:chExt cx="0" cy="0"/>
        </a:xfrm>
      </p:grpSpPr>
      <p:pic>
        <p:nvPicPr>
          <p:cNvPr id="112" name="Google Shape;112;p16"/>
          <p:cNvPicPr preferRelativeResize="0"/>
          <p:nvPr/>
        </p:nvPicPr>
        <p:blipFill rotWithShape="1">
          <a:blip r:embed="rId3">
            <a:alphaModFix/>
          </a:blip>
          <a:srcRect b="17431" l="0" r="58332" t="8257"/>
          <a:stretch/>
        </p:blipFill>
        <p:spPr>
          <a:xfrm>
            <a:off x="-1" y="0"/>
            <a:ext cx="4614333" cy="6172200"/>
          </a:xfrm>
          <a:prstGeom prst="rect">
            <a:avLst/>
          </a:prstGeom>
          <a:noFill/>
          <a:ln>
            <a:noFill/>
          </a:ln>
        </p:spPr>
      </p:pic>
      <p:graphicFrame>
        <p:nvGraphicFramePr>
          <p:cNvPr id="113" name="Google Shape;113;p16"/>
          <p:cNvGraphicFramePr/>
          <p:nvPr/>
        </p:nvGraphicFramePr>
        <p:xfrm>
          <a:off x="228600" y="5410200"/>
          <a:ext cx="3000000" cy="3000000"/>
        </p:xfrm>
        <a:graphic>
          <a:graphicData uri="http://schemas.openxmlformats.org/drawingml/2006/table">
            <a:tbl>
              <a:tblPr>
                <a:noFill/>
                <a:tableStyleId>{956910CE-E6A4-476F-B9DA-A978430A33C0}</a:tableStyleId>
              </a:tblPr>
              <a:tblGrid>
                <a:gridCol w="441950"/>
                <a:gridCol w="441950"/>
                <a:gridCol w="441950"/>
                <a:gridCol w="441950"/>
                <a:gridCol w="441950"/>
                <a:gridCol w="441950"/>
                <a:gridCol w="441950"/>
                <a:gridCol w="441950"/>
                <a:gridCol w="441950"/>
                <a:gridCol w="441950"/>
              </a:tblGrid>
              <a:tr h="350275">
                <a:tc>
                  <a:txBody>
                    <a:bodyPr/>
                    <a:lstStyle/>
                    <a:p>
                      <a:pPr indent="0" lvl="0" marL="0" marR="0" rtl="0" algn="ctr">
                        <a:spcBef>
                          <a:spcPts val="0"/>
                        </a:spcBef>
                        <a:spcAft>
                          <a:spcPts val="0"/>
                        </a:spcAft>
                        <a:buNone/>
                      </a:pPr>
                      <a:r>
                        <a:rPr b="1" lang="en-US" sz="1800" u="none" cap="none" strike="noStrike">
                          <a:solidFill>
                            <a:schemeClr val="dk1"/>
                          </a:solidFill>
                        </a:rPr>
                        <a:t>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11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21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30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bl>
          </a:graphicData>
        </a:graphic>
      </p:graphicFrame>
      <p:graphicFrame>
        <p:nvGraphicFramePr>
          <p:cNvPr id="114" name="Google Shape;114;p16"/>
          <p:cNvGraphicFramePr/>
          <p:nvPr/>
        </p:nvGraphicFramePr>
        <p:xfrm>
          <a:off x="228600" y="5410200"/>
          <a:ext cx="3000000" cy="3000000"/>
        </p:xfrm>
        <a:graphic>
          <a:graphicData uri="http://schemas.openxmlformats.org/drawingml/2006/table">
            <a:tbl>
              <a:tblPr>
                <a:noFill/>
                <a:tableStyleId>{956910CE-E6A4-476F-B9DA-A978430A33C0}</a:tableStyleId>
              </a:tblPr>
              <a:tblGrid>
                <a:gridCol w="441950"/>
                <a:gridCol w="441950"/>
                <a:gridCol w="441950"/>
                <a:gridCol w="441950"/>
                <a:gridCol w="441950"/>
                <a:gridCol w="441950"/>
                <a:gridCol w="441950"/>
                <a:gridCol w="441950"/>
                <a:gridCol w="441950"/>
                <a:gridCol w="441950"/>
              </a:tblGrid>
              <a:tr h="350275">
                <a:tc>
                  <a:txBody>
                    <a:bodyPr/>
                    <a:lstStyle/>
                    <a:p>
                      <a:pPr indent="0" lvl="0" marL="0" marR="0" rtl="0" algn="ctr">
                        <a:spcBef>
                          <a:spcPts val="0"/>
                        </a:spcBef>
                        <a:spcAft>
                          <a:spcPts val="0"/>
                        </a:spcAft>
                        <a:buNone/>
                      </a:pPr>
                      <a:r>
                        <a:rPr b="1" lang="en-US" sz="1800" u="none" cap="none" strike="noStrike">
                          <a:solidFill>
                            <a:schemeClr val="dk1"/>
                          </a:solidFill>
                        </a:rPr>
                        <a:t>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11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19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21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30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bl>
          </a:graphicData>
        </a:graphic>
      </p:graphicFrame>
      <p:graphicFrame>
        <p:nvGraphicFramePr>
          <p:cNvPr id="115" name="Google Shape;115;p16"/>
          <p:cNvGraphicFramePr/>
          <p:nvPr/>
        </p:nvGraphicFramePr>
        <p:xfrm>
          <a:off x="228600" y="5410200"/>
          <a:ext cx="3000000" cy="3000000"/>
        </p:xfrm>
        <a:graphic>
          <a:graphicData uri="http://schemas.openxmlformats.org/drawingml/2006/table">
            <a:tbl>
              <a:tblPr>
                <a:noFill/>
                <a:tableStyleId>{956910CE-E6A4-476F-B9DA-A978430A33C0}</a:tableStyleId>
              </a:tblPr>
              <a:tblGrid>
                <a:gridCol w="441950"/>
                <a:gridCol w="441950"/>
                <a:gridCol w="441950"/>
                <a:gridCol w="441950"/>
                <a:gridCol w="441950"/>
                <a:gridCol w="441950"/>
                <a:gridCol w="441950"/>
                <a:gridCol w="441950"/>
                <a:gridCol w="441950"/>
                <a:gridCol w="441950"/>
              </a:tblGrid>
              <a:tr h="350275">
                <a:tc>
                  <a:txBody>
                    <a:bodyPr/>
                    <a:lstStyle/>
                    <a:p>
                      <a:pPr indent="0" lvl="0" marL="0" marR="0" rtl="0" algn="ctr">
                        <a:spcBef>
                          <a:spcPts val="0"/>
                        </a:spcBef>
                        <a:spcAft>
                          <a:spcPts val="0"/>
                        </a:spcAft>
                        <a:buNone/>
                      </a:pPr>
                      <a:r>
                        <a:rPr b="1" lang="en-US" sz="1800" u="none" cap="none" strike="noStrike">
                          <a:solidFill>
                            <a:schemeClr val="dk1"/>
                          </a:solidFill>
                        </a:rPr>
                        <a:t>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11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21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30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bl>
          </a:graphicData>
        </a:graphic>
      </p:graphicFrame>
      <p:graphicFrame>
        <p:nvGraphicFramePr>
          <p:cNvPr id="116" name="Google Shape;116;p16"/>
          <p:cNvGraphicFramePr/>
          <p:nvPr/>
        </p:nvGraphicFramePr>
        <p:xfrm>
          <a:off x="228600" y="5410200"/>
          <a:ext cx="3000000" cy="3000000"/>
        </p:xfrm>
        <a:graphic>
          <a:graphicData uri="http://schemas.openxmlformats.org/drawingml/2006/table">
            <a:tbl>
              <a:tblPr>
                <a:noFill/>
                <a:tableStyleId>{956910CE-E6A4-476F-B9DA-A978430A33C0}</a:tableStyleId>
              </a:tblPr>
              <a:tblGrid>
                <a:gridCol w="441950"/>
                <a:gridCol w="441950"/>
                <a:gridCol w="441950"/>
                <a:gridCol w="441950"/>
                <a:gridCol w="441950"/>
                <a:gridCol w="441950"/>
                <a:gridCol w="441950"/>
                <a:gridCol w="441950"/>
                <a:gridCol w="441950"/>
                <a:gridCol w="441950"/>
              </a:tblGrid>
              <a:tr h="350275">
                <a:tc>
                  <a:txBody>
                    <a:bodyPr/>
                    <a:lstStyle/>
                    <a:p>
                      <a:pPr indent="0" lvl="0" marL="0" marR="0" rtl="0" algn="ctr">
                        <a:spcBef>
                          <a:spcPts val="0"/>
                        </a:spcBef>
                        <a:spcAft>
                          <a:spcPts val="0"/>
                        </a:spcAft>
                        <a:buNone/>
                      </a:pPr>
                      <a:r>
                        <a:rPr b="1" lang="en-US" sz="1800" u="none" cap="none" strike="noStrike">
                          <a:solidFill>
                            <a:schemeClr val="dk1"/>
                          </a:solidFill>
                        </a:rPr>
                        <a:t>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11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21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bl>
          </a:graphicData>
        </a:graphic>
      </p:graphicFrame>
      <p:graphicFrame>
        <p:nvGraphicFramePr>
          <p:cNvPr id="117" name="Google Shape;117;p16"/>
          <p:cNvGraphicFramePr/>
          <p:nvPr/>
        </p:nvGraphicFramePr>
        <p:xfrm>
          <a:off x="228600" y="5410200"/>
          <a:ext cx="3000000" cy="3000000"/>
        </p:xfrm>
        <a:graphic>
          <a:graphicData uri="http://schemas.openxmlformats.org/drawingml/2006/table">
            <a:tbl>
              <a:tblPr>
                <a:noFill/>
                <a:tableStyleId>{956910CE-E6A4-476F-B9DA-A978430A33C0}</a:tableStyleId>
              </a:tblPr>
              <a:tblGrid>
                <a:gridCol w="441950"/>
                <a:gridCol w="441950"/>
                <a:gridCol w="441950"/>
                <a:gridCol w="441950"/>
                <a:gridCol w="441950"/>
                <a:gridCol w="441950"/>
                <a:gridCol w="441950"/>
                <a:gridCol w="441950"/>
                <a:gridCol w="441950"/>
                <a:gridCol w="441950"/>
              </a:tblGrid>
              <a:tr h="350275">
                <a:tc>
                  <a:txBody>
                    <a:bodyPr/>
                    <a:lstStyle/>
                    <a:p>
                      <a:pPr indent="0" lvl="0" marL="0" marR="0" rtl="0" algn="ctr">
                        <a:spcBef>
                          <a:spcPts val="0"/>
                        </a:spcBef>
                        <a:spcAft>
                          <a:spcPts val="0"/>
                        </a:spcAft>
                        <a:buNone/>
                      </a:pPr>
                      <a:r>
                        <a:rPr b="1" lang="en-US" sz="1800" u="none" cap="none" strike="noStrike">
                          <a:solidFill>
                            <a:schemeClr val="dk1"/>
                          </a:solidFill>
                        </a:rPr>
                        <a:t>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11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21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bl>
          </a:graphicData>
        </a:graphic>
      </p:graphicFrame>
      <p:sp>
        <p:nvSpPr>
          <p:cNvPr id="118" name="Google Shape;118;p16"/>
          <p:cNvSpPr/>
          <p:nvPr/>
        </p:nvSpPr>
        <p:spPr>
          <a:xfrm>
            <a:off x="5029200" y="152400"/>
            <a:ext cx="3974306" cy="1143001"/>
          </a:xfrm>
          <a:prstGeom prst="rect">
            <a:avLst/>
          </a:prstGeom>
          <a:solidFill>
            <a:schemeClr val="dk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Clue #1</a:t>
            </a:r>
            <a:endParaRPr/>
          </a:p>
        </p:txBody>
      </p:sp>
      <p:sp>
        <p:nvSpPr>
          <p:cNvPr id="119" name="Google Shape;119;p16"/>
          <p:cNvSpPr/>
          <p:nvPr/>
        </p:nvSpPr>
        <p:spPr>
          <a:xfrm>
            <a:off x="5029200" y="1447799"/>
            <a:ext cx="3974306" cy="1143001"/>
          </a:xfrm>
          <a:prstGeom prst="rect">
            <a:avLst/>
          </a:prstGeom>
          <a:solidFill>
            <a:schemeClr val="dk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Clue #2</a:t>
            </a:r>
            <a:endParaRPr/>
          </a:p>
        </p:txBody>
      </p:sp>
      <p:sp>
        <p:nvSpPr>
          <p:cNvPr id="120" name="Google Shape;120;p16"/>
          <p:cNvSpPr/>
          <p:nvPr/>
        </p:nvSpPr>
        <p:spPr>
          <a:xfrm>
            <a:off x="5029200" y="2743200"/>
            <a:ext cx="3974306" cy="1143001"/>
          </a:xfrm>
          <a:prstGeom prst="rect">
            <a:avLst/>
          </a:prstGeom>
          <a:solidFill>
            <a:schemeClr val="dk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Clue #3</a:t>
            </a:r>
            <a:endParaRPr/>
          </a:p>
        </p:txBody>
      </p:sp>
      <p:sp>
        <p:nvSpPr>
          <p:cNvPr id="121" name="Google Shape;121;p16"/>
          <p:cNvSpPr/>
          <p:nvPr/>
        </p:nvSpPr>
        <p:spPr>
          <a:xfrm>
            <a:off x="5029200" y="4038599"/>
            <a:ext cx="3974306" cy="1143001"/>
          </a:xfrm>
          <a:prstGeom prst="rect">
            <a:avLst/>
          </a:prstGeom>
          <a:solidFill>
            <a:schemeClr val="dk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Clue #4</a:t>
            </a:r>
            <a:endParaRPr/>
          </a:p>
        </p:txBody>
      </p:sp>
      <p:sp>
        <p:nvSpPr>
          <p:cNvPr id="122" name="Google Shape;122;p16"/>
          <p:cNvSpPr/>
          <p:nvPr/>
        </p:nvSpPr>
        <p:spPr>
          <a:xfrm>
            <a:off x="5029200" y="5333999"/>
            <a:ext cx="3974306" cy="1143001"/>
          </a:xfrm>
          <a:prstGeom prst="rect">
            <a:avLst/>
          </a:prstGeom>
          <a:solidFill>
            <a:schemeClr val="dk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Clue #5</a:t>
            </a:r>
            <a:endParaRPr/>
          </a:p>
        </p:txBody>
      </p:sp>
      <p:sp>
        <p:nvSpPr>
          <p:cNvPr id="123" name="Google Shape;123;p16"/>
          <p:cNvSpPr/>
          <p:nvPr/>
        </p:nvSpPr>
        <p:spPr>
          <a:xfrm>
            <a:off x="5029200" y="152401"/>
            <a:ext cx="3974306" cy="1143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u="sng">
                <a:solidFill>
                  <a:schemeClr val="dk1"/>
                </a:solidFill>
                <a:latin typeface="Calibri"/>
                <a:ea typeface="Calibri"/>
                <a:cs typeface="Calibri"/>
                <a:sym typeface="Calibri"/>
              </a:rPr>
              <a:t>Clue #1</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The answer is a 2-digit number </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that is less than 30.</a:t>
            </a:r>
            <a:endParaRPr/>
          </a:p>
        </p:txBody>
      </p:sp>
      <p:sp>
        <p:nvSpPr>
          <p:cNvPr id="124" name="Google Shape;124;p16"/>
          <p:cNvSpPr/>
          <p:nvPr/>
        </p:nvSpPr>
        <p:spPr>
          <a:xfrm>
            <a:off x="5029200" y="1447800"/>
            <a:ext cx="3974306" cy="1143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u="sng">
                <a:solidFill>
                  <a:schemeClr val="dk1"/>
                </a:solidFill>
                <a:latin typeface="Calibri"/>
                <a:ea typeface="Calibri"/>
                <a:cs typeface="Calibri"/>
                <a:sym typeface="Calibri"/>
              </a:rPr>
              <a:t>Clue #2</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The answer does not include </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the digit 1.</a:t>
            </a:r>
            <a:endParaRPr/>
          </a:p>
        </p:txBody>
      </p:sp>
      <p:sp>
        <p:nvSpPr>
          <p:cNvPr id="125" name="Google Shape;125;p16"/>
          <p:cNvSpPr/>
          <p:nvPr/>
        </p:nvSpPr>
        <p:spPr>
          <a:xfrm>
            <a:off x="5029200" y="2743200"/>
            <a:ext cx="3974306" cy="1143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u="sng">
                <a:solidFill>
                  <a:schemeClr val="dk1"/>
                </a:solidFill>
                <a:latin typeface="Calibri"/>
                <a:ea typeface="Calibri"/>
                <a:cs typeface="Calibri"/>
                <a:sym typeface="Calibri"/>
              </a:rPr>
              <a:t>Clue #3</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Eliminate 2 numbers with this clue.</a:t>
            </a:r>
            <a:endParaRPr/>
          </a:p>
          <a:p>
            <a:pPr indent="0" lvl="0" marL="0" marR="0" rtl="0" algn="ctr">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32, 31, 30, ____ , ____</a:t>
            </a:r>
            <a:endParaRPr/>
          </a:p>
        </p:txBody>
      </p:sp>
      <p:sp>
        <p:nvSpPr>
          <p:cNvPr id="126" name="Google Shape;126;p16"/>
          <p:cNvSpPr/>
          <p:nvPr/>
        </p:nvSpPr>
        <p:spPr>
          <a:xfrm>
            <a:off x="5029200" y="4038600"/>
            <a:ext cx="3974306" cy="1143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u="sng">
                <a:solidFill>
                  <a:schemeClr val="dk1"/>
                </a:solidFill>
                <a:latin typeface="Calibri"/>
                <a:ea typeface="Calibri"/>
                <a:cs typeface="Calibri"/>
                <a:sym typeface="Calibri"/>
              </a:rPr>
              <a:t>Clue #4</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The answer is not 22 or 23.</a:t>
            </a:r>
            <a:endParaRPr/>
          </a:p>
        </p:txBody>
      </p:sp>
      <p:sp>
        <p:nvSpPr>
          <p:cNvPr id="127" name="Google Shape;127;p16"/>
          <p:cNvSpPr/>
          <p:nvPr/>
        </p:nvSpPr>
        <p:spPr>
          <a:xfrm>
            <a:off x="5029200" y="5333999"/>
            <a:ext cx="3974306" cy="1143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u="sng">
                <a:solidFill>
                  <a:schemeClr val="dk1"/>
                </a:solidFill>
                <a:latin typeface="Calibri"/>
                <a:ea typeface="Calibri"/>
                <a:cs typeface="Calibri"/>
                <a:sym typeface="Calibri"/>
              </a:rPr>
              <a:t>Clue #5</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The answer is not 25,</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or 1 less than 25,</a:t>
            </a:r>
            <a:endParaRPr/>
          </a:p>
          <a:p>
            <a:pPr indent="0" lvl="0" marL="0" marR="0" rtl="0" algn="ctr">
              <a:spcBef>
                <a:spcPts val="0"/>
              </a:spcBef>
              <a:spcAft>
                <a:spcPts val="0"/>
              </a:spcAft>
              <a:buNone/>
            </a:pPr>
            <a:r>
              <a:rPr b="1" lang="en-US" sz="1800">
                <a:solidFill>
                  <a:schemeClr val="dk1"/>
                </a:solidFill>
                <a:latin typeface="Calibri"/>
                <a:ea typeface="Calibri"/>
                <a:cs typeface="Calibri"/>
                <a:sym typeface="Calibri"/>
              </a:rPr>
              <a:t>or 1 more than 25.</a:t>
            </a:r>
            <a:endParaRPr/>
          </a:p>
        </p:txBody>
      </p:sp>
      <p:sp>
        <p:nvSpPr>
          <p:cNvPr id="128" name="Google Shape;128;p16"/>
          <p:cNvSpPr txBox="1"/>
          <p:nvPr/>
        </p:nvSpPr>
        <p:spPr>
          <a:xfrm>
            <a:off x="7300226" y="6581001"/>
            <a:ext cx="1843774" cy="27699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200" u="sng">
                <a:solidFill>
                  <a:schemeClr val="hlink"/>
                </a:solidFill>
                <a:latin typeface="Calibri"/>
                <a:ea typeface="Calibri"/>
                <a:cs typeface="Calibri"/>
                <a:sym typeface="Calibri"/>
                <a:hlinkClick r:id="rId4"/>
              </a:rPr>
              <a:t>www.stevewyborney.com</a:t>
            </a:r>
            <a:endParaRPr b="1" sz="1200">
              <a:solidFill>
                <a:schemeClr val="lt1"/>
              </a:solidFill>
              <a:latin typeface="Calibri"/>
              <a:ea typeface="Calibri"/>
              <a:cs typeface="Calibri"/>
              <a:sym typeface="Calibri"/>
            </a:endParaRPr>
          </a:p>
        </p:txBody>
      </p:sp>
      <p:sp>
        <p:nvSpPr>
          <p:cNvPr id="129" name="Google Shape;129;p16"/>
          <p:cNvSpPr txBox="1"/>
          <p:nvPr/>
        </p:nvSpPr>
        <p:spPr>
          <a:xfrm>
            <a:off x="-26524" y="6581001"/>
            <a:ext cx="122809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lt1"/>
                </a:solidFill>
                <a:latin typeface="Calibri"/>
                <a:ea typeface="Calibri"/>
                <a:cs typeface="Calibri"/>
                <a:sym typeface="Calibri"/>
              </a:rPr>
              <a:t>Steve Wyborney</a:t>
            </a:r>
            <a:endParaRPr b="1" sz="1200">
              <a:solidFill>
                <a:schemeClr val="lt1"/>
              </a:solidFill>
              <a:latin typeface="Calibri"/>
              <a:ea typeface="Calibri"/>
              <a:cs typeface="Calibri"/>
              <a:sym typeface="Calibri"/>
            </a:endParaRPr>
          </a:p>
        </p:txBody>
      </p:sp>
      <p:graphicFrame>
        <p:nvGraphicFramePr>
          <p:cNvPr id="130" name="Google Shape;130;p16"/>
          <p:cNvGraphicFramePr/>
          <p:nvPr/>
        </p:nvGraphicFramePr>
        <p:xfrm>
          <a:off x="228600" y="5410200"/>
          <a:ext cx="3000000" cy="3000000"/>
        </p:xfrm>
        <a:graphic>
          <a:graphicData uri="http://schemas.openxmlformats.org/drawingml/2006/table">
            <a:tbl>
              <a:tblPr>
                <a:noFill/>
                <a:tableStyleId>{956910CE-E6A4-476F-B9DA-A978430A33C0}</a:tableStyleId>
              </a:tblPr>
              <a:tblGrid>
                <a:gridCol w="441950"/>
                <a:gridCol w="441950"/>
                <a:gridCol w="441950"/>
                <a:gridCol w="441950"/>
                <a:gridCol w="441950"/>
                <a:gridCol w="441950"/>
                <a:gridCol w="441950"/>
                <a:gridCol w="441950"/>
                <a:gridCol w="441950"/>
                <a:gridCol w="441950"/>
              </a:tblGrid>
              <a:tr h="350275">
                <a:tc>
                  <a:txBody>
                    <a:bodyPr/>
                    <a:lstStyle/>
                    <a:p>
                      <a:pPr indent="0" lvl="0" marL="0" marR="0" rtl="0" algn="ctr">
                        <a:spcBef>
                          <a:spcPts val="0"/>
                        </a:spcBef>
                        <a:spcAft>
                          <a:spcPts val="0"/>
                        </a:spcAft>
                        <a:buNone/>
                      </a:pPr>
                      <a:r>
                        <a:rPr b="1" lang="en-US" sz="1800" u="none" cap="none" strike="noStrike">
                          <a:solidFill>
                            <a:schemeClr val="dk1"/>
                          </a:solidFill>
                        </a:rPr>
                        <a:t>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11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19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350275">
                <a:tc>
                  <a:txBody>
                    <a:bodyPr/>
                    <a:lstStyle/>
                    <a:p>
                      <a:pPr indent="0" lvl="0" marL="0" marR="0" rtl="0" algn="ctr">
                        <a:spcBef>
                          <a:spcPts val="0"/>
                        </a:spcBef>
                        <a:spcAft>
                          <a:spcPts val="0"/>
                        </a:spcAft>
                        <a:buNone/>
                      </a:pPr>
                      <a:r>
                        <a:rPr b="1" lang="en-US" sz="1800" u="none" cap="none" strike="noStrike">
                          <a:solidFill>
                            <a:schemeClr val="dk1"/>
                          </a:solidFill>
                        </a:rPr>
                        <a:t>21</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22</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23</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24</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25</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26</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27</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u="none" cap="none" strike="noStrike">
                          <a:solidFill>
                            <a:schemeClr val="dk1"/>
                          </a:solidFill>
                        </a:rPr>
                        <a:t>28</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29</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c>
                  <a:txBody>
                    <a:bodyPr/>
                    <a:lstStyle/>
                    <a:p>
                      <a:pPr indent="0" lvl="0" marL="0" marR="0" rtl="0" algn="ctr">
                        <a:spcBef>
                          <a:spcPts val="0"/>
                        </a:spcBef>
                        <a:spcAft>
                          <a:spcPts val="0"/>
                        </a:spcAft>
                        <a:buNone/>
                      </a:pPr>
                      <a:r>
                        <a:rPr b="1" lang="en-US" sz="1800" u="none" cap="none" strike="noStrike">
                          <a:solidFill>
                            <a:schemeClr val="dk1"/>
                          </a:solidFill>
                        </a:rPr>
                        <a:t>30</a:t>
                      </a:r>
                      <a:endParaRPr b="1" i="0" sz="1800" u="none" cap="none" strike="noStrike">
                        <a:solidFill>
                          <a:schemeClr val="dk1"/>
                        </a:solidFill>
                        <a:latin typeface="Calibri"/>
                        <a:ea typeface="Calibri"/>
                        <a:cs typeface="Calibri"/>
                        <a:sym typeface="Calibri"/>
                      </a:endParaRPr>
                    </a:p>
                  </a:txBody>
                  <a:tcPr marT="9525" marB="0" marR="9525" marL="95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262626"/>
                    </a:solidFill>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
                                        <p:tgtEl>
                                          <p:spTgt spid="118"/>
                                        </p:tgtEl>
                                      </p:cBhvr>
                                    </p:animEffect>
                                  </p:childTnLst>
                                </p:cTn>
                              </p:par>
                              <p:par>
                                <p:cTn fill="hold" nodeType="with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500"/>
                                        <p:tgtEl>
                                          <p:spTgt spid="119"/>
                                        </p:tgtEl>
                                      </p:cBhvr>
                                    </p:animEffect>
                                  </p:childTnLst>
                                </p:cTn>
                              </p:par>
                              <p:par>
                                <p:cTn fill="hold" nodeType="with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500"/>
                                        <p:tgtEl>
                                          <p:spTgt spid="120"/>
                                        </p:tgtEl>
                                      </p:cBhvr>
                                    </p:animEffect>
                                  </p:childTnLst>
                                </p:cTn>
                              </p:par>
                              <p:par>
                                <p:cTn fill="hold" nodeType="with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5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500"/>
                                        <p:tgtEl>
                                          <p:spTgt spid="1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500"/>
                                        <p:tgtEl>
                                          <p:spTgt spid="1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500"/>
                                        <p:tgtEl>
                                          <p:spTgt spid="1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5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5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500"/>
                                        <p:tgtEl>
                                          <p:spTgt spid="1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500"/>
                                        <p:tgtEl>
                                          <p:spTgt spid="1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5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4" name="Shape 134"/>
        <p:cNvGrpSpPr/>
        <p:nvPr/>
      </p:nvGrpSpPr>
      <p:grpSpPr>
        <a:xfrm>
          <a:off x="0" y="0"/>
          <a:ext cx="0" cy="0"/>
          <a:chOff x="0" y="0"/>
          <a:chExt cx="0" cy="0"/>
        </a:xfrm>
      </p:grpSpPr>
      <p:pic>
        <p:nvPicPr>
          <p:cNvPr id="135" name="Google Shape;135;p17"/>
          <p:cNvPicPr preferRelativeResize="0"/>
          <p:nvPr/>
        </p:nvPicPr>
        <p:blipFill rotWithShape="1">
          <a:blip r:embed="rId3">
            <a:alphaModFix/>
          </a:blip>
          <a:srcRect b="17431" l="0" r="58332" t="0"/>
          <a:stretch/>
        </p:blipFill>
        <p:spPr>
          <a:xfrm>
            <a:off x="-1" y="0"/>
            <a:ext cx="4614333" cy="6858000"/>
          </a:xfrm>
          <a:prstGeom prst="rect">
            <a:avLst/>
          </a:prstGeom>
          <a:noFill/>
          <a:ln>
            <a:noFill/>
          </a:ln>
        </p:spPr>
      </p:pic>
      <p:sp>
        <p:nvSpPr>
          <p:cNvPr id="136" name="Google Shape;136;p17"/>
          <p:cNvSpPr/>
          <p:nvPr/>
        </p:nvSpPr>
        <p:spPr>
          <a:xfrm>
            <a:off x="5029200" y="2209800"/>
            <a:ext cx="3974306" cy="23622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Calibri"/>
                <a:ea typeface="Calibri"/>
                <a:cs typeface="Calibri"/>
                <a:sym typeface="Calibri"/>
              </a:rPr>
              <a:t>After seeing the clues, you have narrowed the possibilities to a small set of numbers.  Before you see the answer, select your final estimate.  Write it down, and explain to someone why you chose that number.</a:t>
            </a:r>
            <a:endParaRPr/>
          </a:p>
        </p:txBody>
      </p:sp>
      <p:sp>
        <p:nvSpPr>
          <p:cNvPr id="137" name="Google Shape;137;p17"/>
          <p:cNvSpPr txBox="1"/>
          <p:nvPr/>
        </p:nvSpPr>
        <p:spPr>
          <a:xfrm>
            <a:off x="7300226" y="6581001"/>
            <a:ext cx="1843774" cy="27699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200" u="sng">
                <a:solidFill>
                  <a:schemeClr val="hlink"/>
                </a:solidFill>
                <a:latin typeface="Calibri"/>
                <a:ea typeface="Calibri"/>
                <a:cs typeface="Calibri"/>
                <a:sym typeface="Calibri"/>
                <a:hlinkClick r:id="rId4"/>
              </a:rPr>
              <a:t>www.stevewyborney.com</a:t>
            </a:r>
            <a:endParaRPr b="1" sz="1200">
              <a:solidFill>
                <a:schemeClr val="lt1"/>
              </a:solidFill>
              <a:latin typeface="Calibri"/>
              <a:ea typeface="Calibri"/>
              <a:cs typeface="Calibri"/>
              <a:sym typeface="Calibri"/>
            </a:endParaRPr>
          </a:p>
        </p:txBody>
      </p:sp>
      <p:sp>
        <p:nvSpPr>
          <p:cNvPr id="138" name="Google Shape;138;p17"/>
          <p:cNvSpPr txBox="1"/>
          <p:nvPr/>
        </p:nvSpPr>
        <p:spPr>
          <a:xfrm>
            <a:off x="-26524" y="6581001"/>
            <a:ext cx="122809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lt1"/>
                </a:solidFill>
                <a:latin typeface="Calibri"/>
                <a:ea typeface="Calibri"/>
                <a:cs typeface="Calibri"/>
                <a:sym typeface="Calibri"/>
              </a:rPr>
              <a:t>Steve Wyborney</a:t>
            </a:r>
            <a:endParaRPr b="1" sz="12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500"/>
                                        <p:tgtEl>
                                          <p:spTgt spid="1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42" name="Shape 142"/>
        <p:cNvGrpSpPr/>
        <p:nvPr/>
      </p:nvGrpSpPr>
      <p:grpSpPr>
        <a:xfrm>
          <a:off x="0" y="0"/>
          <a:ext cx="0" cy="0"/>
          <a:chOff x="0" y="0"/>
          <a:chExt cx="0" cy="0"/>
        </a:xfrm>
      </p:grpSpPr>
      <p:pic>
        <p:nvPicPr>
          <p:cNvPr id="143" name="Google Shape;143;p18"/>
          <p:cNvPicPr preferRelativeResize="0"/>
          <p:nvPr/>
        </p:nvPicPr>
        <p:blipFill rotWithShape="1">
          <a:blip r:embed="rId3">
            <a:alphaModFix/>
          </a:blip>
          <a:srcRect b="17431" l="0" r="58332" t="0"/>
          <a:stretch/>
        </p:blipFill>
        <p:spPr>
          <a:xfrm>
            <a:off x="-1" y="0"/>
            <a:ext cx="4614333" cy="6858000"/>
          </a:xfrm>
          <a:prstGeom prst="rect">
            <a:avLst/>
          </a:prstGeom>
          <a:noFill/>
          <a:ln>
            <a:noFill/>
          </a:ln>
        </p:spPr>
      </p:pic>
      <p:sp>
        <p:nvSpPr>
          <p:cNvPr id="144" name="Google Shape;144;p18"/>
          <p:cNvSpPr/>
          <p:nvPr/>
        </p:nvSpPr>
        <p:spPr>
          <a:xfrm>
            <a:off x="5029200" y="152401"/>
            <a:ext cx="3974306" cy="1143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4000">
                <a:solidFill>
                  <a:schemeClr val="dk1"/>
                </a:solidFill>
                <a:latin typeface="Calibri"/>
                <a:ea typeface="Calibri"/>
                <a:cs typeface="Calibri"/>
                <a:sym typeface="Calibri"/>
              </a:rPr>
              <a:t>27 spool holders</a:t>
            </a:r>
            <a:endParaRPr/>
          </a:p>
        </p:txBody>
      </p:sp>
      <p:sp>
        <p:nvSpPr>
          <p:cNvPr id="145" name="Google Shape;145;p18"/>
          <p:cNvSpPr/>
          <p:nvPr/>
        </p:nvSpPr>
        <p:spPr>
          <a:xfrm>
            <a:off x="5020519" y="174586"/>
            <a:ext cx="3974306" cy="1143001"/>
          </a:xfrm>
          <a:prstGeom prst="rect">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Calibri"/>
                <a:ea typeface="Calibri"/>
                <a:cs typeface="Calibri"/>
                <a:sym typeface="Calibri"/>
              </a:rPr>
              <a:t>The Reveal</a:t>
            </a:r>
            <a:endParaRPr/>
          </a:p>
          <a:p>
            <a:pPr indent="0" lvl="0" marL="0" marR="0" rtl="0" algn="ctr">
              <a:spcBef>
                <a:spcPts val="0"/>
              </a:spcBef>
              <a:spcAft>
                <a:spcPts val="0"/>
              </a:spcAft>
              <a:buNone/>
            </a:pPr>
            <a:r>
              <a:rPr b="1" lang="en-US" sz="2400">
                <a:solidFill>
                  <a:schemeClr val="dk1"/>
                </a:solidFill>
                <a:latin typeface="Calibri"/>
                <a:ea typeface="Calibri"/>
                <a:cs typeface="Calibri"/>
                <a:sym typeface="Calibri"/>
              </a:rPr>
              <a:t>Click to see the answer.</a:t>
            </a:r>
            <a:endParaRPr/>
          </a:p>
        </p:txBody>
      </p:sp>
      <p:sp>
        <p:nvSpPr>
          <p:cNvPr id="146" name="Google Shape;146;p18"/>
          <p:cNvSpPr/>
          <p:nvPr/>
        </p:nvSpPr>
        <p:spPr>
          <a:xfrm>
            <a:off x="4296107" y="876300"/>
            <a:ext cx="3974306" cy="3467100"/>
          </a:xfrm>
          <a:prstGeom prst="rect">
            <a:avLst/>
          </a:prstGeom>
          <a:solidFill>
            <a:srgbClr val="FFFF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chemeClr val="dk1"/>
                </a:solidFill>
                <a:latin typeface="Calibri"/>
                <a:ea typeface="Calibri"/>
                <a:cs typeface="Calibri"/>
                <a:sym typeface="Calibri"/>
              </a:rPr>
              <a:t>Important Note:</a:t>
            </a:r>
            <a:endParaRPr/>
          </a:p>
          <a:p>
            <a:pPr indent="0" lvl="0" marL="0" marR="0" rtl="0" algn="ctr">
              <a:spcBef>
                <a:spcPts val="0"/>
              </a:spcBef>
              <a:spcAft>
                <a:spcPts val="0"/>
              </a:spcAft>
              <a:buNone/>
            </a:pPr>
            <a:r>
              <a:rPr b="1" lang="en-US" sz="1600">
                <a:solidFill>
                  <a:schemeClr val="dk1"/>
                </a:solidFill>
                <a:latin typeface="Calibri"/>
                <a:ea typeface="Calibri"/>
                <a:cs typeface="Calibri"/>
                <a:sym typeface="Calibri"/>
              </a:rPr>
              <a:t>If you can see this box, then the slide show is not playing and the reveal won’t work. </a:t>
            </a:r>
            <a:endParaRPr/>
          </a:p>
          <a:p>
            <a:pPr indent="0" lvl="0" marL="0" marR="0" rtl="0" algn="ctr">
              <a:spcBef>
                <a:spcPts val="0"/>
              </a:spcBef>
              <a:spcAft>
                <a:spcPts val="0"/>
              </a:spcAft>
              <a:buNone/>
            </a:pPr>
            <a:r>
              <a:t/>
            </a:r>
            <a:endParaRPr b="1" sz="1600">
              <a:solidFill>
                <a:schemeClr val="dk1"/>
              </a:solidFill>
              <a:latin typeface="Calibri"/>
              <a:ea typeface="Calibri"/>
              <a:cs typeface="Calibri"/>
              <a:sym typeface="Calibri"/>
            </a:endParaRPr>
          </a:p>
          <a:p>
            <a:pPr indent="0" lvl="0" marL="0" marR="0" rtl="0" algn="ctr">
              <a:spcBef>
                <a:spcPts val="0"/>
              </a:spcBef>
              <a:spcAft>
                <a:spcPts val="0"/>
              </a:spcAft>
              <a:buNone/>
            </a:pPr>
            <a:r>
              <a:rPr b="1" lang="en-US" sz="1600">
                <a:solidFill>
                  <a:schemeClr val="dk1"/>
                </a:solidFill>
                <a:latin typeface="Calibri"/>
                <a:ea typeface="Calibri"/>
                <a:cs typeface="Calibri"/>
                <a:sym typeface="Calibri"/>
              </a:rPr>
              <a:t>Here is the solution:</a:t>
            </a:r>
            <a:endParaRPr/>
          </a:p>
          <a:p>
            <a:pPr indent="0" lvl="0" marL="0" marR="0" rtl="0" algn="ctr">
              <a:spcBef>
                <a:spcPts val="0"/>
              </a:spcBef>
              <a:spcAft>
                <a:spcPts val="0"/>
              </a:spcAft>
              <a:buNone/>
            </a:pPr>
            <a:r>
              <a:t/>
            </a:r>
            <a:endParaRPr b="1" sz="1600">
              <a:solidFill>
                <a:schemeClr val="dk1"/>
              </a:solidFill>
              <a:latin typeface="Calibri"/>
              <a:ea typeface="Calibri"/>
              <a:cs typeface="Calibri"/>
              <a:sym typeface="Calibri"/>
            </a:endParaRPr>
          </a:p>
          <a:p>
            <a:pPr indent="0" lvl="0" marL="0" marR="0" rtl="0" algn="ctr">
              <a:spcBef>
                <a:spcPts val="0"/>
              </a:spcBef>
              <a:spcAft>
                <a:spcPts val="0"/>
              </a:spcAft>
              <a:buNone/>
            </a:pPr>
            <a:r>
              <a:rPr b="1" lang="en-US" sz="1600">
                <a:solidFill>
                  <a:schemeClr val="dk1"/>
                </a:solidFill>
                <a:latin typeface="Calibri"/>
                <a:ea typeface="Calibri"/>
                <a:cs typeface="Calibri"/>
                <a:sym typeface="Calibri"/>
              </a:rPr>
              <a:t>If you are using PowerPoint, click on Slide Show, then click on From Beginning.</a:t>
            </a:r>
            <a:endParaRPr/>
          </a:p>
          <a:p>
            <a:pPr indent="0" lvl="0" marL="0" marR="0" rtl="0" algn="ctr">
              <a:spcBef>
                <a:spcPts val="0"/>
              </a:spcBef>
              <a:spcAft>
                <a:spcPts val="0"/>
              </a:spcAft>
              <a:buNone/>
            </a:pPr>
            <a:r>
              <a:t/>
            </a:r>
            <a:endParaRPr b="1" sz="1600">
              <a:solidFill>
                <a:schemeClr val="dk1"/>
              </a:solidFill>
              <a:latin typeface="Calibri"/>
              <a:ea typeface="Calibri"/>
              <a:cs typeface="Calibri"/>
              <a:sym typeface="Calibri"/>
            </a:endParaRPr>
          </a:p>
          <a:p>
            <a:pPr indent="0" lvl="0" marL="0" marR="0" rtl="0" algn="ctr">
              <a:spcBef>
                <a:spcPts val="0"/>
              </a:spcBef>
              <a:spcAft>
                <a:spcPts val="0"/>
              </a:spcAft>
              <a:buNone/>
            </a:pPr>
            <a:r>
              <a:rPr b="1" lang="en-US" sz="1600">
                <a:solidFill>
                  <a:schemeClr val="dk1"/>
                </a:solidFill>
                <a:latin typeface="Calibri"/>
                <a:ea typeface="Calibri"/>
                <a:cs typeface="Calibri"/>
                <a:sym typeface="Calibri"/>
              </a:rPr>
              <a:t>If you are using Google Slides, click on View then Present.</a:t>
            </a:r>
            <a:endParaRPr/>
          </a:p>
        </p:txBody>
      </p:sp>
      <p:sp>
        <p:nvSpPr>
          <p:cNvPr id="147" name="Google Shape;147;p18"/>
          <p:cNvSpPr txBox="1"/>
          <p:nvPr/>
        </p:nvSpPr>
        <p:spPr>
          <a:xfrm>
            <a:off x="7300226" y="6581001"/>
            <a:ext cx="1843774" cy="27699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200" u="sng">
                <a:solidFill>
                  <a:schemeClr val="hlink"/>
                </a:solidFill>
                <a:latin typeface="Calibri"/>
                <a:ea typeface="Calibri"/>
                <a:cs typeface="Calibri"/>
                <a:sym typeface="Calibri"/>
                <a:hlinkClick r:id="rId4"/>
              </a:rPr>
              <a:t>www.stevewyborney.com</a:t>
            </a:r>
            <a:endParaRPr b="1" sz="1200">
              <a:solidFill>
                <a:schemeClr val="lt1"/>
              </a:solidFill>
              <a:latin typeface="Calibri"/>
              <a:ea typeface="Calibri"/>
              <a:cs typeface="Calibri"/>
              <a:sym typeface="Calibri"/>
            </a:endParaRPr>
          </a:p>
        </p:txBody>
      </p:sp>
      <p:sp>
        <p:nvSpPr>
          <p:cNvPr id="148" name="Google Shape;148;p18"/>
          <p:cNvSpPr txBox="1"/>
          <p:nvPr/>
        </p:nvSpPr>
        <p:spPr>
          <a:xfrm>
            <a:off x="-26524" y="6581001"/>
            <a:ext cx="122809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lt1"/>
                </a:solidFill>
                <a:latin typeface="Calibri"/>
                <a:ea typeface="Calibri"/>
                <a:cs typeface="Calibri"/>
                <a:sym typeface="Calibri"/>
              </a:rPr>
              <a:t>Steve Wyborney</a:t>
            </a:r>
            <a:endParaRPr b="1" sz="12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xit" presetID="1" presetSubtype="0">
                                  <p:stCondLst>
                                    <p:cond delay="0"/>
                                  </p:stCondLst>
                                  <p:childTnLst>
                                    <p:set>
                                      <p:cBhvr>
                                        <p:cTn dur="1" fill="hold">
                                          <p:stCondLst>
                                            <p:cond delay="1"/>
                                          </p:stCondLst>
                                        </p:cTn>
                                        <p:tgtEl>
                                          <p:spTgt spid="146"/>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cxnSp>
        <p:nvCxnSpPr>
          <p:cNvPr id="153" name="Google Shape;153;p19"/>
          <p:cNvCxnSpPr/>
          <p:nvPr/>
        </p:nvCxnSpPr>
        <p:spPr>
          <a:xfrm>
            <a:off x="6934200" y="1828800"/>
            <a:ext cx="0" cy="1772454"/>
          </a:xfrm>
          <a:prstGeom prst="straightConnector1">
            <a:avLst/>
          </a:prstGeom>
          <a:noFill/>
          <a:ln cap="flat" cmpd="sng" w="38100">
            <a:solidFill>
              <a:schemeClr val="dk1"/>
            </a:solidFill>
            <a:prstDash val="solid"/>
            <a:round/>
            <a:headEnd len="sm" w="sm" type="none"/>
            <a:tailEnd len="sm" w="sm" type="none"/>
          </a:ln>
        </p:spPr>
      </p:cxnSp>
      <p:cxnSp>
        <p:nvCxnSpPr>
          <p:cNvPr id="154" name="Google Shape;154;p19"/>
          <p:cNvCxnSpPr/>
          <p:nvPr/>
        </p:nvCxnSpPr>
        <p:spPr>
          <a:xfrm>
            <a:off x="4648200" y="1828800"/>
            <a:ext cx="0" cy="1772454"/>
          </a:xfrm>
          <a:prstGeom prst="straightConnector1">
            <a:avLst/>
          </a:prstGeom>
          <a:noFill/>
          <a:ln cap="flat" cmpd="sng" w="38100">
            <a:solidFill>
              <a:schemeClr val="dk1"/>
            </a:solidFill>
            <a:prstDash val="solid"/>
            <a:round/>
            <a:headEnd len="sm" w="sm" type="none"/>
            <a:tailEnd len="sm" w="sm" type="none"/>
          </a:ln>
        </p:spPr>
      </p:cxnSp>
      <p:pic>
        <p:nvPicPr>
          <p:cNvPr descr="C:\Users\Steve Wyborney\Desktop\Part 4 Featured Pic.jpg" id="155" name="Google Shape;155;p19">
            <a:hlinkClick r:id="rId3"/>
          </p:cNvPr>
          <p:cNvPicPr preferRelativeResize="0"/>
          <p:nvPr/>
        </p:nvPicPr>
        <p:blipFill rotWithShape="1">
          <a:blip r:embed="rId4">
            <a:alphaModFix/>
          </a:blip>
          <a:srcRect b="0" l="0" r="0" t="0"/>
          <a:stretch/>
        </p:blipFill>
        <p:spPr>
          <a:xfrm>
            <a:off x="7460505" y="2023634"/>
            <a:ext cx="1256957" cy="942718"/>
          </a:xfrm>
          <a:prstGeom prst="rect">
            <a:avLst/>
          </a:prstGeom>
          <a:noFill/>
          <a:ln>
            <a:noFill/>
          </a:ln>
        </p:spPr>
      </p:pic>
      <p:pic>
        <p:nvPicPr>
          <p:cNvPr descr="C:\Users\Steve Wyborney\Desktop\Presentation1.jpg" id="156" name="Google Shape;156;p19">
            <a:hlinkClick r:id="rId5"/>
          </p:cNvPr>
          <p:cNvPicPr preferRelativeResize="0"/>
          <p:nvPr/>
        </p:nvPicPr>
        <p:blipFill rotWithShape="1">
          <a:blip r:embed="rId6">
            <a:alphaModFix/>
          </a:blip>
          <a:srcRect b="0" l="0" r="0" t="0"/>
          <a:stretch/>
        </p:blipFill>
        <p:spPr>
          <a:xfrm>
            <a:off x="6176717" y="3886192"/>
            <a:ext cx="1221978" cy="916483"/>
          </a:xfrm>
          <a:prstGeom prst="rect">
            <a:avLst/>
          </a:prstGeom>
          <a:noFill/>
          <a:ln cap="flat" cmpd="sng" w="19050">
            <a:solidFill>
              <a:schemeClr val="dk1"/>
            </a:solidFill>
            <a:prstDash val="solid"/>
            <a:round/>
            <a:headEnd len="sm" w="sm" type="none"/>
            <a:tailEnd len="sm" w="sm" type="none"/>
          </a:ln>
        </p:spPr>
      </p:pic>
      <p:sp>
        <p:nvSpPr>
          <p:cNvPr id="157" name="Google Shape;157;p19"/>
          <p:cNvSpPr txBox="1"/>
          <p:nvPr/>
        </p:nvSpPr>
        <p:spPr>
          <a:xfrm>
            <a:off x="6019800" y="4858623"/>
            <a:ext cx="1519968"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a:solidFill>
                  <a:schemeClr val="dk1"/>
                </a:solidFill>
                <a:latin typeface="Calibri"/>
                <a:ea typeface="Calibri"/>
                <a:cs typeface="Calibri"/>
                <a:sym typeface="Calibri"/>
              </a:rPr>
              <a:t>80 Cube Conversations</a:t>
            </a:r>
            <a:endParaRPr/>
          </a:p>
          <a:p>
            <a:pPr indent="0" lvl="0" marL="0" marR="0" rtl="0" algn="ctr">
              <a:spcBef>
                <a:spcPts val="0"/>
              </a:spcBef>
              <a:spcAft>
                <a:spcPts val="0"/>
              </a:spcAft>
              <a:buNone/>
            </a:pPr>
            <a:r>
              <a:rPr b="1" lang="en-US" sz="1100">
                <a:solidFill>
                  <a:schemeClr val="dk1"/>
                </a:solidFill>
                <a:latin typeface="Calibri"/>
                <a:ea typeface="Calibri"/>
                <a:cs typeface="Calibri"/>
                <a:sym typeface="Calibri"/>
              </a:rPr>
              <a:t>Lessons</a:t>
            </a:r>
            <a:endParaRPr b="1" sz="1100">
              <a:solidFill>
                <a:schemeClr val="dk1"/>
              </a:solidFill>
              <a:latin typeface="Calibri"/>
              <a:ea typeface="Calibri"/>
              <a:cs typeface="Calibri"/>
              <a:sym typeface="Calibri"/>
            </a:endParaRPr>
          </a:p>
        </p:txBody>
      </p:sp>
      <p:pic>
        <p:nvPicPr>
          <p:cNvPr id="158" name="Google Shape;158;p19">
            <a:hlinkClick r:id="rId7"/>
          </p:cNvPr>
          <p:cNvPicPr preferRelativeResize="0"/>
          <p:nvPr/>
        </p:nvPicPr>
        <p:blipFill rotWithShape="1">
          <a:blip r:embed="rId8">
            <a:alphaModFix/>
          </a:blip>
          <a:srcRect b="0" l="0" r="0" t="0"/>
          <a:stretch/>
        </p:blipFill>
        <p:spPr>
          <a:xfrm>
            <a:off x="381000" y="3887839"/>
            <a:ext cx="1217004" cy="912753"/>
          </a:xfrm>
          <a:prstGeom prst="rect">
            <a:avLst/>
          </a:prstGeom>
          <a:noFill/>
          <a:ln cap="flat" cmpd="sng" w="19050">
            <a:solidFill>
              <a:schemeClr val="dk1"/>
            </a:solidFill>
            <a:prstDash val="solid"/>
            <a:round/>
            <a:headEnd len="sm" w="sm" type="none"/>
            <a:tailEnd len="sm" w="sm" type="none"/>
          </a:ln>
        </p:spPr>
      </p:pic>
      <p:pic>
        <p:nvPicPr>
          <p:cNvPr descr="C:\Users\Steve Wyborney\Desktop\20 Days Title Pic.jpg" id="159" name="Google Shape;159;p19">
            <a:hlinkClick r:id="rId9"/>
          </p:cNvPr>
          <p:cNvPicPr preferRelativeResize="0"/>
          <p:nvPr/>
        </p:nvPicPr>
        <p:blipFill rotWithShape="1">
          <a:blip r:embed="rId10">
            <a:alphaModFix/>
          </a:blip>
          <a:srcRect b="0" l="0" r="0" t="0"/>
          <a:stretch/>
        </p:blipFill>
        <p:spPr>
          <a:xfrm>
            <a:off x="7744036" y="3858098"/>
            <a:ext cx="1240944" cy="930708"/>
          </a:xfrm>
          <a:prstGeom prst="rect">
            <a:avLst/>
          </a:prstGeom>
          <a:noFill/>
          <a:ln cap="flat" cmpd="sng" w="19050">
            <a:solidFill>
              <a:schemeClr val="dk1"/>
            </a:solidFill>
            <a:prstDash val="solid"/>
            <a:round/>
            <a:headEnd len="sm" w="sm" type="none"/>
            <a:tailEnd len="sm" w="sm" type="none"/>
          </a:ln>
        </p:spPr>
      </p:pic>
      <p:pic>
        <p:nvPicPr>
          <p:cNvPr descr="C:\Users\Steve Wyborney\Desktop\SPLAT blog post folder\Splat Promo Images and GIFs\Splat Level 3 B.jpg" id="160" name="Google Shape;160;p19">
            <a:hlinkClick r:id="rId11"/>
          </p:cNvPr>
          <p:cNvPicPr preferRelativeResize="0"/>
          <p:nvPr/>
        </p:nvPicPr>
        <p:blipFill rotWithShape="1">
          <a:blip r:embed="rId12">
            <a:alphaModFix/>
          </a:blip>
          <a:srcRect b="0" l="0" r="0" t="0"/>
          <a:stretch/>
        </p:blipFill>
        <p:spPr>
          <a:xfrm>
            <a:off x="1828800" y="3886192"/>
            <a:ext cx="1219200" cy="914400"/>
          </a:xfrm>
          <a:prstGeom prst="rect">
            <a:avLst/>
          </a:prstGeom>
          <a:noFill/>
          <a:ln cap="flat" cmpd="sng" w="19050">
            <a:solidFill>
              <a:schemeClr val="dk1"/>
            </a:solidFill>
            <a:prstDash val="solid"/>
            <a:round/>
            <a:headEnd len="sm" w="sm" type="none"/>
            <a:tailEnd len="sm" w="sm" type="none"/>
          </a:ln>
        </p:spPr>
      </p:pic>
      <p:sp>
        <p:nvSpPr>
          <p:cNvPr id="161" name="Google Shape;161;p19"/>
          <p:cNvSpPr txBox="1"/>
          <p:nvPr/>
        </p:nvSpPr>
        <p:spPr>
          <a:xfrm>
            <a:off x="1828804" y="4788805"/>
            <a:ext cx="121700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a:solidFill>
                  <a:schemeClr val="dk1"/>
                </a:solidFill>
                <a:latin typeface="Calibri"/>
                <a:ea typeface="Calibri"/>
                <a:cs typeface="Calibri"/>
                <a:sym typeface="Calibri"/>
              </a:rPr>
              <a:t>The Original </a:t>
            </a:r>
            <a:endParaRPr/>
          </a:p>
          <a:p>
            <a:pPr indent="0" lvl="0" marL="0" marR="0" rtl="0" algn="ctr">
              <a:spcBef>
                <a:spcPts val="0"/>
              </a:spcBef>
              <a:spcAft>
                <a:spcPts val="0"/>
              </a:spcAft>
              <a:buNone/>
            </a:pPr>
            <a:r>
              <a:rPr b="1" lang="en-US" sz="1100">
                <a:solidFill>
                  <a:schemeClr val="dk1"/>
                </a:solidFill>
                <a:latin typeface="Calibri"/>
                <a:ea typeface="Calibri"/>
                <a:cs typeface="Calibri"/>
                <a:sym typeface="Calibri"/>
              </a:rPr>
              <a:t>50 Splat! Lessons </a:t>
            </a:r>
            <a:endParaRPr b="1" sz="1100">
              <a:solidFill>
                <a:schemeClr val="dk1"/>
              </a:solidFill>
              <a:latin typeface="Calibri"/>
              <a:ea typeface="Calibri"/>
              <a:cs typeface="Calibri"/>
              <a:sym typeface="Calibri"/>
            </a:endParaRPr>
          </a:p>
        </p:txBody>
      </p:sp>
      <p:pic>
        <p:nvPicPr>
          <p:cNvPr descr="C:\Users\Steve Wyborney\Desktop\Splat Promos HUGE SET\Slide6.JPG" id="162" name="Google Shape;162;p19">
            <a:hlinkClick r:id="rId13"/>
          </p:cNvPr>
          <p:cNvPicPr preferRelativeResize="0"/>
          <p:nvPr/>
        </p:nvPicPr>
        <p:blipFill rotWithShape="1">
          <a:blip r:embed="rId14">
            <a:alphaModFix/>
          </a:blip>
          <a:srcRect b="0" l="0" r="0" t="0"/>
          <a:stretch/>
        </p:blipFill>
        <p:spPr>
          <a:xfrm>
            <a:off x="3256821" y="3886192"/>
            <a:ext cx="1219200" cy="914400"/>
          </a:xfrm>
          <a:prstGeom prst="rect">
            <a:avLst/>
          </a:prstGeom>
          <a:noFill/>
          <a:ln cap="flat" cmpd="sng" w="19050">
            <a:solidFill>
              <a:schemeClr val="dk1"/>
            </a:solidFill>
            <a:prstDash val="solid"/>
            <a:round/>
            <a:headEnd len="sm" w="sm" type="none"/>
            <a:tailEnd len="sm" w="sm" type="none"/>
          </a:ln>
        </p:spPr>
      </p:pic>
      <p:sp>
        <p:nvSpPr>
          <p:cNvPr id="163" name="Google Shape;163;p19"/>
          <p:cNvSpPr txBox="1"/>
          <p:nvPr/>
        </p:nvSpPr>
        <p:spPr>
          <a:xfrm>
            <a:off x="3065249" y="4823928"/>
            <a:ext cx="1519967"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a:solidFill>
                  <a:schemeClr val="dk1"/>
                </a:solidFill>
                <a:latin typeface="Calibri"/>
                <a:ea typeface="Calibri"/>
                <a:cs typeface="Calibri"/>
                <a:sym typeface="Calibri"/>
              </a:rPr>
              <a:t>The Original 20 Fraction Splat! Lessons</a:t>
            </a:r>
            <a:endParaRPr b="1" sz="1100">
              <a:solidFill>
                <a:schemeClr val="dk1"/>
              </a:solidFill>
              <a:latin typeface="Calibri"/>
              <a:ea typeface="Calibri"/>
              <a:cs typeface="Calibri"/>
              <a:sym typeface="Calibri"/>
            </a:endParaRPr>
          </a:p>
        </p:txBody>
      </p:sp>
      <p:sp>
        <p:nvSpPr>
          <p:cNvPr id="164" name="Google Shape;164;p19"/>
          <p:cNvSpPr txBox="1"/>
          <p:nvPr/>
        </p:nvSpPr>
        <p:spPr>
          <a:xfrm>
            <a:off x="0" y="3595300"/>
            <a:ext cx="414196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More Free, Downloadable Resources From Blog Posts</a:t>
            </a:r>
            <a:endParaRPr/>
          </a:p>
        </p:txBody>
      </p:sp>
      <p:sp>
        <p:nvSpPr>
          <p:cNvPr id="165" name="Google Shape;165;p19">
            <a:hlinkClick r:id="rId15"/>
          </p:cNvPr>
          <p:cNvSpPr txBox="1"/>
          <p:nvPr/>
        </p:nvSpPr>
        <p:spPr>
          <a:xfrm>
            <a:off x="7446040" y="4788806"/>
            <a:ext cx="181582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a:solidFill>
                  <a:schemeClr val="dk1"/>
                </a:solidFill>
                <a:latin typeface="Calibri"/>
                <a:ea typeface="Calibri"/>
                <a:cs typeface="Calibri"/>
                <a:sym typeface="Calibri"/>
              </a:rPr>
              <a:t>20 Days of Number Sense </a:t>
            </a:r>
            <a:endParaRPr/>
          </a:p>
          <a:p>
            <a:pPr indent="0" lvl="0" marL="0" marR="0" rtl="0" algn="ctr">
              <a:spcBef>
                <a:spcPts val="0"/>
              </a:spcBef>
              <a:spcAft>
                <a:spcPts val="0"/>
              </a:spcAft>
              <a:buNone/>
            </a:pPr>
            <a:r>
              <a:rPr b="1" lang="en-US" sz="1100">
                <a:solidFill>
                  <a:schemeClr val="dk1"/>
                </a:solidFill>
                <a:latin typeface="Calibri"/>
                <a:ea typeface="Calibri"/>
                <a:cs typeface="Calibri"/>
                <a:sym typeface="Calibri"/>
              </a:rPr>
              <a:t>&amp; Rich Math Talk</a:t>
            </a:r>
            <a:endParaRPr b="1" sz="1100">
              <a:solidFill>
                <a:schemeClr val="dk1"/>
              </a:solidFill>
              <a:latin typeface="Calibri"/>
              <a:ea typeface="Calibri"/>
              <a:cs typeface="Calibri"/>
              <a:sym typeface="Calibri"/>
            </a:endParaRPr>
          </a:p>
        </p:txBody>
      </p:sp>
      <p:pic>
        <p:nvPicPr>
          <p:cNvPr descr="C:\Users\Steve Wyborney\Desktop\8.8.2018 Desktop\Estimation Clipboard Desktop Materials\Bundle 1 Glasses Pic.jpg" id="166" name="Google Shape;166;p19">
            <a:hlinkClick r:id="rId16"/>
          </p:cNvPr>
          <p:cNvPicPr preferRelativeResize="0"/>
          <p:nvPr/>
        </p:nvPicPr>
        <p:blipFill rotWithShape="1">
          <a:blip r:embed="rId17">
            <a:alphaModFix/>
          </a:blip>
          <a:srcRect b="0" l="0" r="0" t="0"/>
          <a:stretch/>
        </p:blipFill>
        <p:spPr>
          <a:xfrm>
            <a:off x="4704294" y="3888811"/>
            <a:ext cx="1250801" cy="938101"/>
          </a:xfrm>
          <a:prstGeom prst="rect">
            <a:avLst/>
          </a:prstGeom>
          <a:noFill/>
          <a:ln cap="flat" cmpd="sng" w="19050">
            <a:solidFill>
              <a:schemeClr val="dk1"/>
            </a:solidFill>
            <a:prstDash val="solid"/>
            <a:round/>
            <a:headEnd len="sm" w="sm" type="none"/>
            <a:tailEnd len="sm" w="sm" type="none"/>
          </a:ln>
        </p:spPr>
      </p:pic>
      <p:sp>
        <p:nvSpPr>
          <p:cNvPr id="167" name="Google Shape;167;p19"/>
          <p:cNvSpPr txBox="1"/>
          <p:nvPr/>
        </p:nvSpPr>
        <p:spPr>
          <a:xfrm>
            <a:off x="4358813" y="4903113"/>
            <a:ext cx="1815820" cy="4308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u="sng">
                <a:solidFill>
                  <a:schemeClr val="hlink"/>
                </a:solidFill>
                <a:latin typeface="Calibri"/>
                <a:ea typeface="Calibri"/>
                <a:cs typeface="Calibri"/>
                <a:sym typeface="Calibri"/>
                <a:hlinkClick r:id="rId18"/>
              </a:rPr>
              <a:t>The Original 40 Estimation Clipboard Sets</a:t>
            </a:r>
            <a:endParaRPr b="1" sz="1100">
              <a:solidFill>
                <a:schemeClr val="dk1"/>
              </a:solidFill>
              <a:latin typeface="Calibri"/>
              <a:ea typeface="Calibri"/>
              <a:cs typeface="Calibri"/>
              <a:sym typeface="Calibri"/>
            </a:endParaRPr>
          </a:p>
        </p:txBody>
      </p:sp>
      <p:cxnSp>
        <p:nvCxnSpPr>
          <p:cNvPr id="168" name="Google Shape;168;p19"/>
          <p:cNvCxnSpPr/>
          <p:nvPr/>
        </p:nvCxnSpPr>
        <p:spPr>
          <a:xfrm>
            <a:off x="0" y="3601254"/>
            <a:ext cx="9144000" cy="0"/>
          </a:xfrm>
          <a:prstGeom prst="straightConnector1">
            <a:avLst/>
          </a:prstGeom>
          <a:noFill/>
          <a:ln cap="flat" cmpd="sng" w="38100">
            <a:solidFill>
              <a:schemeClr val="dk1"/>
            </a:solidFill>
            <a:prstDash val="solid"/>
            <a:round/>
            <a:headEnd len="sm" w="sm" type="none"/>
            <a:tailEnd len="sm" w="sm" type="none"/>
          </a:ln>
        </p:spPr>
      </p:cxnSp>
      <p:cxnSp>
        <p:nvCxnSpPr>
          <p:cNvPr id="169" name="Google Shape;169;p19"/>
          <p:cNvCxnSpPr/>
          <p:nvPr/>
        </p:nvCxnSpPr>
        <p:spPr>
          <a:xfrm>
            <a:off x="0" y="5334000"/>
            <a:ext cx="9144000" cy="0"/>
          </a:xfrm>
          <a:prstGeom prst="straightConnector1">
            <a:avLst/>
          </a:prstGeom>
          <a:noFill/>
          <a:ln cap="flat" cmpd="sng" w="38100">
            <a:solidFill>
              <a:schemeClr val="dk1"/>
            </a:solidFill>
            <a:prstDash val="solid"/>
            <a:round/>
            <a:headEnd len="sm" w="sm" type="none"/>
            <a:tailEnd len="sm" w="sm" type="none"/>
          </a:ln>
        </p:spPr>
      </p:cxnSp>
      <p:pic>
        <p:nvPicPr>
          <p:cNvPr id="170" name="Google Shape;170;p19">
            <a:hlinkClick r:id="rId19"/>
          </p:cNvPr>
          <p:cNvPicPr preferRelativeResize="0"/>
          <p:nvPr/>
        </p:nvPicPr>
        <p:blipFill rotWithShape="1">
          <a:blip r:embed="rId20">
            <a:alphaModFix/>
          </a:blip>
          <a:srcRect b="0" l="0" r="0" t="25424"/>
          <a:stretch/>
        </p:blipFill>
        <p:spPr>
          <a:xfrm>
            <a:off x="5105400" y="5417451"/>
            <a:ext cx="3962400" cy="1364349"/>
          </a:xfrm>
          <a:prstGeom prst="rect">
            <a:avLst/>
          </a:prstGeom>
          <a:noFill/>
          <a:ln cap="flat" cmpd="sng" w="19050">
            <a:solidFill>
              <a:schemeClr val="dk1"/>
            </a:solidFill>
            <a:prstDash val="solid"/>
            <a:miter lim="800000"/>
            <a:headEnd len="sm" w="sm" type="none"/>
            <a:tailEnd len="sm" w="sm" type="none"/>
          </a:ln>
        </p:spPr>
      </p:pic>
      <p:sp>
        <p:nvSpPr>
          <p:cNvPr id="171" name="Google Shape;171;p19">
            <a:hlinkClick r:id="rId21"/>
          </p:cNvPr>
          <p:cNvSpPr txBox="1"/>
          <p:nvPr/>
        </p:nvSpPr>
        <p:spPr>
          <a:xfrm>
            <a:off x="393026" y="4800592"/>
            <a:ext cx="1192955" cy="2616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u="sng">
                <a:solidFill>
                  <a:schemeClr val="hlink"/>
                </a:solidFill>
                <a:latin typeface="Calibri"/>
                <a:ea typeface="Calibri"/>
                <a:cs typeface="Calibri"/>
                <a:sym typeface="Calibri"/>
                <a:hlinkClick r:id="rId22"/>
              </a:rPr>
              <a:t>51 Esti-Mysteries</a:t>
            </a:r>
            <a:endParaRPr b="1" sz="1100">
              <a:solidFill>
                <a:schemeClr val="dk1"/>
              </a:solidFill>
              <a:latin typeface="Calibri"/>
              <a:ea typeface="Calibri"/>
              <a:cs typeface="Calibri"/>
              <a:sym typeface="Calibri"/>
            </a:endParaRPr>
          </a:p>
        </p:txBody>
      </p:sp>
      <p:sp>
        <p:nvSpPr>
          <p:cNvPr id="172" name="Google Shape;172;p19"/>
          <p:cNvSpPr txBox="1"/>
          <p:nvPr/>
        </p:nvSpPr>
        <p:spPr>
          <a:xfrm>
            <a:off x="0" y="5349895"/>
            <a:ext cx="5257800" cy="150810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The Multiplication Course (a free course for students and teachers)</a:t>
            </a:r>
            <a:endParaRPr/>
          </a:p>
          <a:p>
            <a:pPr indent="0" lvl="0" marL="0" marR="0" rtl="0" algn="l">
              <a:spcBef>
                <a:spcPts val="0"/>
              </a:spcBef>
              <a:spcAft>
                <a:spcPts val="0"/>
              </a:spcAft>
              <a:buNone/>
            </a:pPr>
            <a:r>
              <a:t/>
            </a:r>
            <a:endParaRPr b="1" sz="11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For more information read the blog post about The Multiplication Course </a:t>
            </a:r>
            <a:r>
              <a:rPr b="1" lang="en-US" sz="1100" u="sng">
                <a:solidFill>
                  <a:schemeClr val="hlink"/>
                </a:solidFill>
                <a:latin typeface="Calibri"/>
                <a:ea typeface="Calibri"/>
                <a:cs typeface="Calibri"/>
                <a:sym typeface="Calibri"/>
                <a:hlinkClick r:id="rId23"/>
              </a:rPr>
              <a:t>here</a:t>
            </a:r>
            <a:r>
              <a:rPr b="1" lang="en-US" sz="1100">
                <a:solidFill>
                  <a:schemeClr val="dk1"/>
                </a:solidFill>
                <a:latin typeface="Calibri"/>
                <a:ea typeface="Calibri"/>
                <a:cs typeface="Calibri"/>
                <a:sym typeface="Calibri"/>
              </a:rPr>
              <a:t>. </a:t>
            </a:r>
            <a:endParaRPr/>
          </a:p>
          <a:p>
            <a:pPr indent="0" lvl="0" marL="0" marR="0" rtl="0" algn="l">
              <a:spcBef>
                <a:spcPts val="0"/>
              </a:spcBef>
              <a:spcAft>
                <a:spcPts val="0"/>
              </a:spcAft>
              <a:buNone/>
            </a:pPr>
            <a:r>
              <a:t/>
            </a:r>
            <a:endParaRPr b="1" sz="11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To view the course on YouTube:</a:t>
            </a:r>
            <a:endParaRPr/>
          </a:p>
          <a:p>
            <a:pPr indent="-342900" lvl="0" marL="342900" marR="0" rtl="0" algn="l">
              <a:spcBef>
                <a:spcPts val="0"/>
              </a:spcBef>
              <a:spcAft>
                <a:spcPts val="0"/>
              </a:spcAft>
              <a:buClr>
                <a:schemeClr val="dk1"/>
              </a:buClr>
              <a:buSzPts val="1100"/>
              <a:buFont typeface="Calibri"/>
              <a:buAutoNum type="arabicPeriod"/>
            </a:pPr>
            <a:r>
              <a:rPr b="1" lang="en-US" sz="1100">
                <a:solidFill>
                  <a:schemeClr val="dk1"/>
                </a:solidFill>
                <a:latin typeface="Calibri"/>
                <a:ea typeface="Calibri"/>
                <a:cs typeface="Calibri"/>
                <a:sym typeface="Calibri"/>
              </a:rPr>
              <a:t>Click </a:t>
            </a:r>
            <a:r>
              <a:rPr b="1" lang="en-US" sz="1200" u="sng">
                <a:solidFill>
                  <a:schemeClr val="hlink"/>
                </a:solidFill>
                <a:latin typeface="Calibri"/>
                <a:ea typeface="Calibri"/>
                <a:cs typeface="Calibri"/>
                <a:sym typeface="Calibri"/>
                <a:hlinkClick r:id="rId24"/>
              </a:rPr>
              <a:t>here</a:t>
            </a:r>
            <a:r>
              <a:rPr b="1" lang="en-US" sz="1200">
                <a:solidFill>
                  <a:schemeClr val="dk1"/>
                </a:solidFill>
                <a:latin typeface="Calibri"/>
                <a:ea typeface="Calibri"/>
                <a:cs typeface="Calibri"/>
                <a:sym typeface="Calibri"/>
              </a:rPr>
              <a:t> </a:t>
            </a:r>
            <a:r>
              <a:rPr b="1" lang="en-US" sz="1100">
                <a:solidFill>
                  <a:schemeClr val="dk1"/>
                </a:solidFill>
                <a:latin typeface="Calibri"/>
                <a:ea typeface="Calibri"/>
                <a:cs typeface="Calibri"/>
                <a:sym typeface="Calibri"/>
              </a:rPr>
              <a:t>to see the chapter playlists on my YouTube channel.</a:t>
            </a:r>
            <a:endParaRPr/>
          </a:p>
          <a:p>
            <a:pPr indent="-342900" lvl="0" marL="342900" marR="0" rtl="0" algn="l">
              <a:spcBef>
                <a:spcPts val="0"/>
              </a:spcBef>
              <a:spcAft>
                <a:spcPts val="0"/>
              </a:spcAft>
              <a:buClr>
                <a:schemeClr val="dk1"/>
              </a:buClr>
              <a:buSzPts val="1100"/>
              <a:buFont typeface="Calibri"/>
              <a:buAutoNum type="arabicPeriod"/>
            </a:pPr>
            <a:r>
              <a:rPr b="1" lang="en-US" sz="1100">
                <a:solidFill>
                  <a:schemeClr val="dk1"/>
                </a:solidFill>
                <a:latin typeface="Calibri"/>
                <a:ea typeface="Calibri"/>
                <a:cs typeface="Calibri"/>
                <a:sym typeface="Calibri"/>
              </a:rPr>
              <a:t>You’ll see all 12 chapters in the course.</a:t>
            </a:r>
            <a:endParaRPr/>
          </a:p>
          <a:p>
            <a:pPr indent="-342900" lvl="0" marL="342900" marR="0" rtl="0" algn="l">
              <a:spcBef>
                <a:spcPts val="0"/>
              </a:spcBef>
              <a:spcAft>
                <a:spcPts val="0"/>
              </a:spcAft>
              <a:buClr>
                <a:schemeClr val="dk1"/>
              </a:buClr>
              <a:buSzPts val="1100"/>
              <a:buFont typeface="Calibri"/>
              <a:buAutoNum type="arabicPeriod"/>
            </a:pPr>
            <a:r>
              <a:rPr b="1" lang="en-US" sz="1100">
                <a:solidFill>
                  <a:schemeClr val="dk1"/>
                </a:solidFill>
                <a:latin typeface="Calibri"/>
                <a:ea typeface="Calibri"/>
                <a:cs typeface="Calibri"/>
                <a:sym typeface="Calibri"/>
              </a:rPr>
              <a:t>Each chapter includes a sequence of lessons for students.</a:t>
            </a:r>
            <a:endParaRPr/>
          </a:p>
        </p:txBody>
      </p:sp>
      <p:cxnSp>
        <p:nvCxnSpPr>
          <p:cNvPr id="173" name="Google Shape;173;p19"/>
          <p:cNvCxnSpPr/>
          <p:nvPr/>
        </p:nvCxnSpPr>
        <p:spPr>
          <a:xfrm>
            <a:off x="2362200" y="1828800"/>
            <a:ext cx="0" cy="1772454"/>
          </a:xfrm>
          <a:prstGeom prst="straightConnector1">
            <a:avLst/>
          </a:prstGeom>
          <a:noFill/>
          <a:ln cap="flat" cmpd="sng" w="38100">
            <a:solidFill>
              <a:schemeClr val="dk1"/>
            </a:solidFill>
            <a:prstDash val="solid"/>
            <a:round/>
            <a:headEnd len="sm" w="sm" type="none"/>
            <a:tailEnd len="sm" w="sm" type="none"/>
          </a:ln>
        </p:spPr>
      </p:cxnSp>
      <p:sp>
        <p:nvSpPr>
          <p:cNvPr id="174" name="Google Shape;174;p19"/>
          <p:cNvSpPr txBox="1"/>
          <p:nvPr/>
        </p:nvSpPr>
        <p:spPr>
          <a:xfrm>
            <a:off x="2285999" y="2976891"/>
            <a:ext cx="2380761" cy="6001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u="sng">
                <a:solidFill>
                  <a:schemeClr val="hlink"/>
                </a:solidFill>
                <a:latin typeface="Calibri"/>
                <a:ea typeface="Calibri"/>
                <a:cs typeface="Calibri"/>
                <a:sym typeface="Calibri"/>
                <a:hlinkClick r:id="rId25"/>
              </a:rPr>
              <a:t>Part 2 - New Esti-Mysteries and </a:t>
            </a:r>
            <a:r>
              <a:rPr b="1" lang="en-US" sz="1100">
                <a:solidFill>
                  <a:schemeClr val="dk1"/>
                </a:solidFill>
                <a:latin typeface="Calibri"/>
                <a:ea typeface="Calibri"/>
                <a:cs typeface="Calibri"/>
                <a:sym typeface="Calibri"/>
              </a:rPr>
              <a:t>Number Sense Resources Every </a:t>
            </a:r>
            <a:r>
              <a:rPr b="1" lang="en-US" sz="1100" u="sng">
                <a:solidFill>
                  <a:schemeClr val="hlink"/>
                </a:solidFill>
                <a:latin typeface="Calibri"/>
                <a:ea typeface="Calibri"/>
                <a:cs typeface="Calibri"/>
                <a:sym typeface="Calibri"/>
                <a:hlinkClick r:id="rId26"/>
              </a:rPr>
              <a:t>Day for the Rest </a:t>
            </a:r>
            <a:r>
              <a:rPr b="1" lang="en-US" sz="1100">
                <a:solidFill>
                  <a:schemeClr val="dk1"/>
                </a:solidFill>
                <a:latin typeface="Calibri"/>
                <a:ea typeface="Calibri"/>
                <a:cs typeface="Calibri"/>
                <a:sym typeface="Calibri"/>
              </a:rPr>
              <a:t>of the School Year</a:t>
            </a:r>
            <a:endParaRPr b="1" sz="1100">
              <a:solidFill>
                <a:schemeClr val="dk1"/>
              </a:solidFill>
              <a:latin typeface="Calibri"/>
              <a:ea typeface="Calibri"/>
              <a:cs typeface="Calibri"/>
              <a:sym typeface="Calibri"/>
            </a:endParaRPr>
          </a:p>
        </p:txBody>
      </p:sp>
      <p:pic>
        <p:nvPicPr>
          <p:cNvPr descr="C:\Users\Steve Wyborney\Desktop\Blog Post Pics and email too\Part 3 Feature Pic.jpg" id="175" name="Google Shape;175;p19">
            <a:hlinkClick r:id="rId27"/>
          </p:cNvPr>
          <p:cNvPicPr preferRelativeResize="0"/>
          <p:nvPr/>
        </p:nvPicPr>
        <p:blipFill rotWithShape="1">
          <a:blip r:embed="rId28">
            <a:alphaModFix/>
          </a:blip>
          <a:srcRect b="0" l="0" r="0" t="0"/>
          <a:stretch/>
        </p:blipFill>
        <p:spPr>
          <a:xfrm>
            <a:off x="5194837" y="2023633"/>
            <a:ext cx="1256957" cy="942718"/>
          </a:xfrm>
          <a:prstGeom prst="rect">
            <a:avLst/>
          </a:prstGeom>
          <a:noFill/>
          <a:ln>
            <a:noFill/>
          </a:ln>
        </p:spPr>
      </p:pic>
      <p:sp>
        <p:nvSpPr>
          <p:cNvPr id="176" name="Google Shape;176;p19"/>
          <p:cNvSpPr txBox="1"/>
          <p:nvPr/>
        </p:nvSpPr>
        <p:spPr>
          <a:xfrm>
            <a:off x="-76196" y="2976891"/>
            <a:ext cx="2507330" cy="6001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u="sng">
                <a:solidFill>
                  <a:schemeClr val="hlink"/>
                </a:solidFill>
                <a:latin typeface="Calibri"/>
                <a:ea typeface="Calibri"/>
                <a:cs typeface="Calibri"/>
                <a:sym typeface="Calibri"/>
                <a:hlinkClick r:id="rId29"/>
              </a:rPr>
              <a:t>New Esti-Mysteries and </a:t>
            </a:r>
            <a:r>
              <a:rPr b="1" lang="en-US" sz="1100">
                <a:solidFill>
                  <a:schemeClr val="dk1"/>
                </a:solidFill>
                <a:latin typeface="Calibri"/>
                <a:ea typeface="Calibri"/>
                <a:cs typeface="Calibri"/>
                <a:sym typeface="Calibri"/>
              </a:rPr>
              <a:t>Number Sense Resources Every Day </a:t>
            </a:r>
            <a:endParaRPr/>
          </a:p>
          <a:p>
            <a:pPr indent="0" lvl="0" marL="0" marR="0" rtl="0" algn="ctr">
              <a:spcBef>
                <a:spcPts val="0"/>
              </a:spcBef>
              <a:spcAft>
                <a:spcPts val="0"/>
              </a:spcAft>
              <a:buNone/>
            </a:pPr>
            <a:r>
              <a:rPr b="1" lang="en-US" sz="1100">
                <a:solidFill>
                  <a:schemeClr val="dk1"/>
                </a:solidFill>
                <a:latin typeface="Calibri"/>
                <a:ea typeface="Calibri"/>
                <a:cs typeface="Calibri"/>
                <a:sym typeface="Calibri"/>
              </a:rPr>
              <a:t>for the Rest of the School Year</a:t>
            </a:r>
            <a:endParaRPr b="1" sz="1100">
              <a:solidFill>
                <a:schemeClr val="dk1"/>
              </a:solidFill>
              <a:latin typeface="Calibri"/>
              <a:ea typeface="Calibri"/>
              <a:cs typeface="Calibri"/>
              <a:sym typeface="Calibri"/>
            </a:endParaRPr>
          </a:p>
        </p:txBody>
      </p:sp>
      <p:sp>
        <p:nvSpPr>
          <p:cNvPr id="177" name="Google Shape;177;p19"/>
          <p:cNvSpPr txBox="1"/>
          <p:nvPr/>
        </p:nvSpPr>
        <p:spPr>
          <a:xfrm>
            <a:off x="4625002" y="2971800"/>
            <a:ext cx="2385398" cy="6001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u="sng">
                <a:solidFill>
                  <a:schemeClr val="hlink"/>
                </a:solidFill>
                <a:latin typeface="Calibri"/>
                <a:ea typeface="Calibri"/>
                <a:cs typeface="Calibri"/>
                <a:sym typeface="Calibri"/>
                <a:hlinkClick r:id="rId30"/>
              </a:rPr>
              <a:t>Part 3 - New Esti-Mysteries and Number Sense Resources Every Day for the Rest of the School Year</a:t>
            </a:r>
            <a:endParaRPr b="1" sz="1100">
              <a:solidFill>
                <a:schemeClr val="dk1"/>
              </a:solidFill>
              <a:latin typeface="Calibri"/>
              <a:ea typeface="Calibri"/>
              <a:cs typeface="Calibri"/>
              <a:sym typeface="Calibri"/>
            </a:endParaRPr>
          </a:p>
        </p:txBody>
      </p:sp>
      <p:sp>
        <p:nvSpPr>
          <p:cNvPr id="178" name="Google Shape;178;p19"/>
          <p:cNvSpPr txBox="1"/>
          <p:nvPr/>
        </p:nvSpPr>
        <p:spPr>
          <a:xfrm>
            <a:off x="6911002" y="2976891"/>
            <a:ext cx="2385398" cy="6001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100" u="sng">
                <a:solidFill>
                  <a:schemeClr val="hlink"/>
                </a:solidFill>
                <a:latin typeface="Calibri"/>
                <a:ea typeface="Calibri"/>
                <a:cs typeface="Calibri"/>
                <a:sym typeface="Calibri"/>
                <a:hlinkClick r:id="rId31"/>
              </a:rPr>
              <a:t>Part 4 - New Esti-Mysteries and Number Sense Resources Every Day for the Rest of the School Year</a:t>
            </a:r>
            <a:endParaRPr b="1" sz="1100">
              <a:solidFill>
                <a:schemeClr val="dk1"/>
              </a:solidFill>
              <a:latin typeface="Calibri"/>
              <a:ea typeface="Calibri"/>
              <a:cs typeface="Calibri"/>
              <a:sym typeface="Calibri"/>
            </a:endParaRPr>
          </a:p>
        </p:txBody>
      </p:sp>
      <p:sp>
        <p:nvSpPr>
          <p:cNvPr id="179" name="Google Shape;179;p19"/>
          <p:cNvSpPr txBox="1"/>
          <p:nvPr/>
        </p:nvSpPr>
        <p:spPr>
          <a:xfrm>
            <a:off x="0" y="1836228"/>
            <a:ext cx="9144000" cy="24622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000">
                <a:solidFill>
                  <a:schemeClr val="dk1"/>
                </a:solidFill>
                <a:latin typeface="Calibri"/>
                <a:ea typeface="Calibri"/>
                <a:cs typeface="Calibri"/>
                <a:sym typeface="Calibri"/>
              </a:rPr>
              <a:t>Daily Resources Posted in the 2020-2021 School Year</a:t>
            </a:r>
            <a:endParaRPr/>
          </a:p>
        </p:txBody>
      </p:sp>
      <p:cxnSp>
        <p:nvCxnSpPr>
          <p:cNvPr id="180" name="Google Shape;180;p19"/>
          <p:cNvCxnSpPr/>
          <p:nvPr/>
        </p:nvCxnSpPr>
        <p:spPr>
          <a:xfrm>
            <a:off x="0" y="1828800"/>
            <a:ext cx="9144000" cy="0"/>
          </a:xfrm>
          <a:prstGeom prst="straightConnector1">
            <a:avLst/>
          </a:prstGeom>
          <a:noFill/>
          <a:ln cap="flat" cmpd="sng" w="38100">
            <a:solidFill>
              <a:schemeClr val="dk1"/>
            </a:solidFill>
            <a:prstDash val="solid"/>
            <a:round/>
            <a:headEnd len="sm" w="sm" type="none"/>
            <a:tailEnd len="sm" w="sm" type="none"/>
          </a:ln>
        </p:spPr>
      </p:cxnSp>
      <p:sp>
        <p:nvSpPr>
          <p:cNvPr id="181" name="Google Shape;181;p19"/>
          <p:cNvSpPr txBox="1"/>
          <p:nvPr/>
        </p:nvSpPr>
        <p:spPr>
          <a:xfrm>
            <a:off x="4713586" y="655804"/>
            <a:ext cx="2451184"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Click here to find</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a:t>
            </a:r>
            <a:r>
              <a:rPr b="1" lang="en-US" sz="1400" u="sng">
                <a:solidFill>
                  <a:schemeClr val="hlink"/>
                </a:solidFill>
                <a:latin typeface="Calibri"/>
                <a:ea typeface="Calibri"/>
                <a:cs typeface="Calibri"/>
                <a:sym typeface="Calibri"/>
                <a:hlinkClick r:id="rId32"/>
              </a:rPr>
              <a:t>More Estimation Clipboards</a:t>
            </a:r>
            <a:r>
              <a:rPr b="1" lang="en-US" sz="1400">
                <a:solidFill>
                  <a:schemeClr val="dk1"/>
                </a:solidFill>
                <a:latin typeface="Calibri"/>
                <a:ea typeface="Calibri"/>
                <a:cs typeface="Calibri"/>
                <a:sym typeface="Calibri"/>
              </a:rPr>
              <a:t>.”</a:t>
            </a:r>
            <a:endParaRPr/>
          </a:p>
        </p:txBody>
      </p:sp>
      <p:pic>
        <p:nvPicPr>
          <p:cNvPr id="182" name="Google Shape;182;p19">
            <a:hlinkClick r:id="rId33"/>
          </p:cNvPr>
          <p:cNvPicPr preferRelativeResize="0"/>
          <p:nvPr/>
        </p:nvPicPr>
        <p:blipFill rotWithShape="1">
          <a:blip r:embed="rId34">
            <a:alphaModFix/>
          </a:blip>
          <a:srcRect b="0" l="0" r="0" t="0"/>
          <a:stretch/>
        </p:blipFill>
        <p:spPr>
          <a:xfrm>
            <a:off x="2139636" y="276229"/>
            <a:ext cx="1722168" cy="1291626"/>
          </a:xfrm>
          <a:prstGeom prst="rect">
            <a:avLst/>
          </a:prstGeom>
          <a:noFill/>
          <a:ln>
            <a:noFill/>
          </a:ln>
        </p:spPr>
      </p:pic>
      <p:sp>
        <p:nvSpPr>
          <p:cNvPr id="183" name="Google Shape;183;p19"/>
          <p:cNvSpPr txBox="1"/>
          <p:nvPr/>
        </p:nvSpPr>
        <p:spPr>
          <a:xfrm>
            <a:off x="15848" y="665185"/>
            <a:ext cx="212378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Click here to find</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a:t>
            </a:r>
            <a:r>
              <a:rPr b="1" lang="en-US" sz="1400" u="sng">
                <a:solidFill>
                  <a:schemeClr val="hlink"/>
                </a:solidFill>
                <a:latin typeface="Calibri"/>
                <a:ea typeface="Calibri"/>
                <a:cs typeface="Calibri"/>
                <a:sym typeface="Calibri"/>
                <a:hlinkClick r:id="rId35"/>
              </a:rPr>
              <a:t>150 New Esti-Mysteries</a:t>
            </a:r>
            <a:r>
              <a:rPr b="1" lang="en-US" sz="1400">
                <a:solidFill>
                  <a:schemeClr val="dk1"/>
                </a:solidFill>
                <a:latin typeface="Calibri"/>
                <a:ea typeface="Calibri"/>
                <a:cs typeface="Calibri"/>
                <a:sym typeface="Calibri"/>
              </a:rPr>
              <a:t>.”</a:t>
            </a:r>
            <a:endParaRPr/>
          </a:p>
        </p:txBody>
      </p:sp>
      <p:pic>
        <p:nvPicPr>
          <p:cNvPr id="184" name="Google Shape;184;p19">
            <a:hlinkClick r:id="rId36"/>
          </p:cNvPr>
          <p:cNvPicPr preferRelativeResize="0"/>
          <p:nvPr/>
        </p:nvPicPr>
        <p:blipFill rotWithShape="1">
          <a:blip r:embed="rId37">
            <a:alphaModFix/>
          </a:blip>
          <a:srcRect b="0" l="0" r="0" t="0"/>
          <a:stretch/>
        </p:blipFill>
        <p:spPr>
          <a:xfrm>
            <a:off x="7105650" y="276716"/>
            <a:ext cx="1718557" cy="1288918"/>
          </a:xfrm>
          <a:prstGeom prst="rect">
            <a:avLst/>
          </a:prstGeom>
          <a:noFill/>
          <a:ln>
            <a:noFill/>
          </a:ln>
        </p:spPr>
      </p:pic>
      <p:pic>
        <p:nvPicPr>
          <p:cNvPr descr="C:\Users\Steve Wyborney\Desktop\STEVES Esti-Mystery Clue Toolkit and Templates FALL 2020.jpg" id="185" name="Google Shape;185;p19">
            <a:hlinkClick r:id="rId38"/>
          </p:cNvPr>
          <p:cNvPicPr preferRelativeResize="0"/>
          <p:nvPr/>
        </p:nvPicPr>
        <p:blipFill rotWithShape="1">
          <a:blip r:embed="rId39">
            <a:alphaModFix/>
          </a:blip>
          <a:srcRect b="0" l="0" r="0" t="0"/>
          <a:stretch/>
        </p:blipFill>
        <p:spPr>
          <a:xfrm>
            <a:off x="548079" y="2024471"/>
            <a:ext cx="1263105" cy="947329"/>
          </a:xfrm>
          <a:prstGeom prst="rect">
            <a:avLst/>
          </a:prstGeom>
          <a:noFill/>
          <a:ln>
            <a:noFill/>
          </a:ln>
        </p:spPr>
      </p:pic>
      <p:pic>
        <p:nvPicPr>
          <p:cNvPr descr="C:\Users\Steve Wyborney\Desktop\Blog Post Pics and email too\Clipboard Dice.jpg" id="186" name="Google Shape;186;p19">
            <a:hlinkClick r:id="rId40"/>
          </p:cNvPr>
          <p:cNvPicPr preferRelativeResize="0"/>
          <p:nvPr/>
        </p:nvPicPr>
        <p:blipFill rotWithShape="1">
          <a:blip r:embed="rId41">
            <a:alphaModFix/>
          </a:blip>
          <a:srcRect b="0" l="0" r="0" t="0"/>
          <a:stretch/>
        </p:blipFill>
        <p:spPr>
          <a:xfrm>
            <a:off x="2844826" y="2024471"/>
            <a:ext cx="1263106" cy="947329"/>
          </a:xfrm>
          <a:prstGeom prst="rect">
            <a:avLst/>
          </a:prstGeom>
          <a:noFill/>
          <a:ln>
            <a:noFill/>
          </a:ln>
        </p:spPr>
      </p:pic>
      <p:sp>
        <p:nvSpPr>
          <p:cNvPr id="187" name="Google Shape;187;p19"/>
          <p:cNvSpPr txBox="1"/>
          <p:nvPr/>
        </p:nvSpPr>
        <p:spPr>
          <a:xfrm>
            <a:off x="0" y="0"/>
            <a:ext cx="9144000" cy="24622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000">
                <a:solidFill>
                  <a:schemeClr val="dk1"/>
                </a:solidFill>
                <a:latin typeface="Calibri"/>
                <a:ea typeface="Calibri"/>
                <a:cs typeface="Calibri"/>
                <a:sym typeface="Calibri"/>
              </a:rPr>
              <a:t>Daily Resources Posted in the 2021-2022 School Year</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