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25DF61B-15A2-4A06-B1E7-DB3ADD196AD6}">
  <a:tblStyle styleId="{A25DF61B-15A2-4A06-B1E7-DB3ADD196AD6}"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CF4"/>
          </a:solidFill>
        </a:fill>
      </a:tcStyle>
    </a:wholeTbl>
    <a:band1H>
      <a:tcTxStyle/>
      <a:tcStyle>
        <a:fill>
          <a:solidFill>
            <a:srgbClr val="CFD7E7"/>
          </a:solidFill>
        </a:fill>
      </a:tcStyle>
    </a:band1H>
    <a:band2H>
      <a:tcTxStyle/>
    </a:band2H>
    <a:band1V>
      <a:tcTxStyle/>
      <a:tcStyle>
        <a:fill>
          <a:solidFill>
            <a:srgbClr val="CFD7E7"/>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5" Type="http://schemas.openxmlformats.org/officeDocument/2006/relationships/slide" Target="slides/slide19.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2" name="Google Shape;202;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0" name="Google Shape;220;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8" name="Google Shape;228;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8" name="Google Shape;238;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7" name="Google Shape;277;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5" name="Google Shape;285;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5" name="Google Shape;295;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8" name="Google Shape;318;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6" name="Google Shape;326;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6" name="Google Shape;336;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 name="Google Shape;92;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 name="Google Shape;100;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 name="Google Shape;110;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7" name="Google Shape;127;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5" name="Google Shape;135;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5" name="Google Shape;145;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4" name="Google Shape;184;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2" name="Google Shape;192;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8" name="Google Shape;18;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 name="Shape 21"/>
        <p:cNvGrpSpPr/>
        <p:nvPr/>
      </p:nvGrpSpPr>
      <p:grpSpPr>
        <a:xfrm>
          <a:off x="0" y="0"/>
          <a:ext cx="0" cy="0"/>
          <a:chOff x="0" y="0"/>
          <a:chExt cx="0" cy="0"/>
        </a:xfrm>
      </p:grpSpPr>
      <p:sp>
        <p:nvSpPr>
          <p:cNvPr id="22" name="Google Shape;22;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4" name="Google Shape;24;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4"/>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4"/>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5"/>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5"/>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6"/>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6"/>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6"/>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6"/>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1" name="Google Shape;61;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2" name="Google Shape;62;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0"/>
          <p:cNvSpPr/>
          <p:nvPr>
            <p:ph idx="2" type="pic"/>
          </p:nvPr>
        </p:nvSpPr>
        <p:spPr>
          <a:xfrm>
            <a:off x="1792288" y="612775"/>
            <a:ext cx="5486400" cy="4114800"/>
          </a:xfrm>
          <a:prstGeom prst="rect">
            <a:avLst/>
          </a:prstGeom>
          <a:noFill/>
          <a:ln>
            <a:noFill/>
          </a:ln>
        </p:spPr>
      </p:sp>
      <p:sp>
        <p:nvSpPr>
          <p:cNvPr id="68" name="Google Shape;68;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9" name="Google Shape;69;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youtu.be/pzPby1HUSQs"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jpg"/><Relationship Id="rId4" Type="http://schemas.openxmlformats.org/officeDocument/2006/relationships/hyperlink" Target="http://www.stevewyborney.com/"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jpg"/><Relationship Id="rId4" Type="http://schemas.openxmlformats.org/officeDocument/2006/relationships/hyperlink" Target="http://www.stevewyborney.com/"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jpg"/><Relationship Id="rId4" Type="http://schemas.openxmlformats.org/officeDocument/2006/relationships/hyperlink" Target="http://www.stevewyborney.com/" TargetMode="External"/></Relationships>
</file>

<file path=ppt/slides/_rels/slide13.xml.rels><?xml version="1.0" encoding="UTF-8" standalone="yes"?><Relationships xmlns="http://schemas.openxmlformats.org/package/2006/relationships"><Relationship Id="rId40" Type="http://schemas.openxmlformats.org/officeDocument/2006/relationships/hyperlink" Target="https://stevewyborney.com/2021/01/part-2-new-esti-mysteries-and-number-sense-resources-every-day-for-the-rest-of-the-school-year/" TargetMode="External"/><Relationship Id="rId20" Type="http://schemas.openxmlformats.org/officeDocument/2006/relationships/image" Target="../media/image21.png"/><Relationship Id="rId41" Type="http://schemas.openxmlformats.org/officeDocument/2006/relationships/image" Target="../media/image26.jpg"/><Relationship Id="rId22" Type="http://schemas.openxmlformats.org/officeDocument/2006/relationships/hyperlink" Target="https://stevewyborney.com/2019/09/51-esti-mysteries/" TargetMode="External"/><Relationship Id="rId21" Type="http://schemas.openxmlformats.org/officeDocument/2006/relationships/hyperlink" Target="https://stevewyborney.com/2019/09/51-esti-mysteries/" TargetMode="External"/><Relationship Id="rId24" Type="http://schemas.openxmlformats.org/officeDocument/2006/relationships/hyperlink" Target="https://www.youtube.com/c/SteveWyborneyMath/playlists?view=1&amp;sort=da&amp;flow=grid" TargetMode="External"/><Relationship Id="rId23" Type="http://schemas.openxmlformats.org/officeDocument/2006/relationships/hyperlink" Target="https://stevewyborney.com/2020/08/the-multiplication-course-by-steve-wyborney/" TargetMode="External"/><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hyperlink" Target="https://stevewyborney.com/2021/04/part-4-new-esti-mysteries-and-number-sense-resources-every-day-for-the-rest-of-the-school-year/" TargetMode="External"/><Relationship Id="rId4" Type="http://schemas.openxmlformats.org/officeDocument/2006/relationships/image" Target="../media/image20.jpg"/><Relationship Id="rId9" Type="http://schemas.openxmlformats.org/officeDocument/2006/relationships/hyperlink" Target="https://www.stevewyborney.com/?p=1891" TargetMode="External"/><Relationship Id="rId26" Type="http://schemas.openxmlformats.org/officeDocument/2006/relationships/hyperlink" Target="https://stevewyborney.com/2021/01/part-2-new-esti-mysteries-and-number-sense-resources-every-day-for-the-rest-of-the-school-year/" TargetMode="External"/><Relationship Id="rId25" Type="http://schemas.openxmlformats.org/officeDocument/2006/relationships/hyperlink" Target="https://stevewyborney.com/2021/01/part-2-new-esti-mysteries-and-number-sense-resources-every-day-for-the-rest-of-the-school-year/" TargetMode="External"/><Relationship Id="rId28" Type="http://schemas.openxmlformats.org/officeDocument/2006/relationships/image" Target="../media/image29.jpg"/><Relationship Id="rId27" Type="http://schemas.openxmlformats.org/officeDocument/2006/relationships/hyperlink" Target="https://stevewyborney.com/2021/03/part-3-new-esti-mysteries-and-number-sense-resources-every-day-for-the-rest-of-the-school-year/" TargetMode="External"/><Relationship Id="rId5" Type="http://schemas.openxmlformats.org/officeDocument/2006/relationships/hyperlink" Target="http://www.stevewyborney.com/?p=1253" TargetMode="External"/><Relationship Id="rId6" Type="http://schemas.openxmlformats.org/officeDocument/2006/relationships/image" Target="../media/image22.jpg"/><Relationship Id="rId29" Type="http://schemas.openxmlformats.org/officeDocument/2006/relationships/hyperlink" Target="https://stevewyborney.com/2020/11/new-esti-mysteries-and-number-sense-resources-every-day-for-the-rest-of-the-school-year/" TargetMode="External"/><Relationship Id="rId7" Type="http://schemas.openxmlformats.org/officeDocument/2006/relationships/hyperlink" Target="https://stevewyborney.com/2019/09/51-esti-mysteries/" TargetMode="External"/><Relationship Id="rId8" Type="http://schemas.openxmlformats.org/officeDocument/2006/relationships/image" Target="../media/image23.jpg"/><Relationship Id="rId31" Type="http://schemas.openxmlformats.org/officeDocument/2006/relationships/hyperlink" Target="https://stevewyborney.com/2021/04/part-4-new-esti-mysteries-and-number-sense-resources-every-day-for-the-rest-of-the-school-year/" TargetMode="External"/><Relationship Id="rId30" Type="http://schemas.openxmlformats.org/officeDocument/2006/relationships/hyperlink" Target="https://stevewyborney.com/2021/03/part-3-new-esti-mysteries-and-number-sense-resources-every-day-for-the-rest-of-the-school-year/" TargetMode="External"/><Relationship Id="rId11" Type="http://schemas.openxmlformats.org/officeDocument/2006/relationships/hyperlink" Target="http://www.stevewyborney.com/?p=893" TargetMode="External"/><Relationship Id="rId33" Type="http://schemas.openxmlformats.org/officeDocument/2006/relationships/hyperlink" Target="https://stevewyborney.com/2021/11/150-new-esti-mysteries/" TargetMode="External"/><Relationship Id="rId10" Type="http://schemas.openxmlformats.org/officeDocument/2006/relationships/image" Target="../media/image27.jpg"/><Relationship Id="rId32" Type="http://schemas.openxmlformats.org/officeDocument/2006/relationships/hyperlink" Target="https://stevewyborney.com/2021/10/new-estimation-clipboards/" TargetMode="External"/><Relationship Id="rId13" Type="http://schemas.openxmlformats.org/officeDocument/2006/relationships/hyperlink" Target="http://www.stevewyborney.com/?p=1028" TargetMode="External"/><Relationship Id="rId35" Type="http://schemas.openxmlformats.org/officeDocument/2006/relationships/hyperlink" Target="https://stevewyborney.com/2021/11/150-new-esti-mysteries/" TargetMode="External"/><Relationship Id="rId12" Type="http://schemas.openxmlformats.org/officeDocument/2006/relationships/image" Target="../media/image19.jpg"/><Relationship Id="rId34" Type="http://schemas.openxmlformats.org/officeDocument/2006/relationships/image" Target="../media/image25.png"/><Relationship Id="rId15" Type="http://schemas.openxmlformats.org/officeDocument/2006/relationships/hyperlink" Target="https://stevewyborney.com/2019/02/20-days-of-number-sense-rich-math-talk/" TargetMode="External"/><Relationship Id="rId37" Type="http://schemas.openxmlformats.org/officeDocument/2006/relationships/image" Target="../media/image28.jpg"/><Relationship Id="rId14" Type="http://schemas.openxmlformats.org/officeDocument/2006/relationships/image" Target="../media/image24.jpg"/><Relationship Id="rId36" Type="http://schemas.openxmlformats.org/officeDocument/2006/relationships/hyperlink" Target="https://stevewyborney.com/2021/10/new-estimation-clipboards/" TargetMode="External"/><Relationship Id="rId17" Type="http://schemas.openxmlformats.org/officeDocument/2006/relationships/image" Target="../media/image30.jpg"/><Relationship Id="rId39" Type="http://schemas.openxmlformats.org/officeDocument/2006/relationships/image" Target="../media/image31.jpg"/><Relationship Id="rId16" Type="http://schemas.openxmlformats.org/officeDocument/2006/relationships/hyperlink" Target="https://www.stevewyborney.com/?p=1483" TargetMode="External"/><Relationship Id="rId38" Type="http://schemas.openxmlformats.org/officeDocument/2006/relationships/hyperlink" Target="https://stevewyborney.com/2020/11/new-esti-mysteries-and-number-sense-resources-every-day-for-the-rest-of-the-school-year/" TargetMode="External"/><Relationship Id="rId19" Type="http://schemas.openxmlformats.org/officeDocument/2006/relationships/hyperlink" Target="https://www.youtube.com/c/SteveWyborneyMath/playlists?view=1&amp;sort=da&amp;flow=grid" TargetMode="External"/><Relationship Id="rId18" Type="http://schemas.openxmlformats.org/officeDocument/2006/relationships/hyperlink" Target="https://stevewyborney.com/2018/04/the-estimation-clipboard/"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hyperlink" Target="http://www.stevewyborney.com/"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jpg"/><Relationship Id="rId4" Type="http://schemas.openxmlformats.org/officeDocument/2006/relationships/hyperlink" Target="http://www.stevewyborney.com/"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jpg"/><Relationship Id="rId4" Type="http://schemas.openxmlformats.org/officeDocument/2006/relationships/hyperlink" Target="http://www.stevewyborney.com/"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jpg"/><Relationship Id="rId4" Type="http://schemas.openxmlformats.org/officeDocument/2006/relationships/hyperlink" Target="http://www.stevewyborney.com/"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jpg"/><Relationship Id="rId4" Type="http://schemas.openxmlformats.org/officeDocument/2006/relationships/hyperlink" Target="http://www.stevewyborney.com/" TargetMode="External"/></Relationships>
</file>

<file path=ppt/slides/_rels/slide19.xml.rels><?xml version="1.0" encoding="UTF-8" standalone="yes"?><Relationships xmlns="http://schemas.openxmlformats.org/package/2006/relationships"><Relationship Id="rId40" Type="http://schemas.openxmlformats.org/officeDocument/2006/relationships/hyperlink" Target="https://stevewyborney.com/2021/01/part-2-new-esti-mysteries-and-number-sense-resources-every-day-for-the-rest-of-the-school-year/" TargetMode="External"/><Relationship Id="rId20" Type="http://schemas.openxmlformats.org/officeDocument/2006/relationships/image" Target="../media/image21.png"/><Relationship Id="rId41" Type="http://schemas.openxmlformats.org/officeDocument/2006/relationships/image" Target="../media/image26.jpg"/><Relationship Id="rId22" Type="http://schemas.openxmlformats.org/officeDocument/2006/relationships/hyperlink" Target="https://stevewyborney.com/2019/09/51-esti-mysteries/" TargetMode="External"/><Relationship Id="rId21" Type="http://schemas.openxmlformats.org/officeDocument/2006/relationships/hyperlink" Target="https://stevewyborney.com/2019/09/51-esti-mysteries/" TargetMode="External"/><Relationship Id="rId24" Type="http://schemas.openxmlformats.org/officeDocument/2006/relationships/hyperlink" Target="https://www.youtube.com/c/SteveWyborneyMath/playlists?view=1&amp;sort=da&amp;flow=grid" TargetMode="External"/><Relationship Id="rId23" Type="http://schemas.openxmlformats.org/officeDocument/2006/relationships/hyperlink" Target="https://stevewyborney.com/2020/08/the-multiplication-course-by-steve-wyborney/" TargetMode="External"/><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hyperlink" Target="https://stevewyborney.com/2021/04/part-4-new-esti-mysteries-and-number-sense-resources-every-day-for-the-rest-of-the-school-year/" TargetMode="External"/><Relationship Id="rId4" Type="http://schemas.openxmlformats.org/officeDocument/2006/relationships/image" Target="../media/image20.jpg"/><Relationship Id="rId9" Type="http://schemas.openxmlformats.org/officeDocument/2006/relationships/hyperlink" Target="https://www.stevewyborney.com/?p=1891" TargetMode="External"/><Relationship Id="rId26" Type="http://schemas.openxmlformats.org/officeDocument/2006/relationships/hyperlink" Target="https://stevewyborney.com/2021/01/part-2-new-esti-mysteries-and-number-sense-resources-every-day-for-the-rest-of-the-school-year/" TargetMode="External"/><Relationship Id="rId25" Type="http://schemas.openxmlformats.org/officeDocument/2006/relationships/hyperlink" Target="https://stevewyborney.com/2021/01/part-2-new-esti-mysteries-and-number-sense-resources-every-day-for-the-rest-of-the-school-year/" TargetMode="External"/><Relationship Id="rId28" Type="http://schemas.openxmlformats.org/officeDocument/2006/relationships/image" Target="../media/image29.jpg"/><Relationship Id="rId27" Type="http://schemas.openxmlformats.org/officeDocument/2006/relationships/hyperlink" Target="https://stevewyborney.com/2021/03/part-3-new-esti-mysteries-and-number-sense-resources-every-day-for-the-rest-of-the-school-year/" TargetMode="External"/><Relationship Id="rId5" Type="http://schemas.openxmlformats.org/officeDocument/2006/relationships/hyperlink" Target="http://www.stevewyborney.com/?p=1253" TargetMode="External"/><Relationship Id="rId6" Type="http://schemas.openxmlformats.org/officeDocument/2006/relationships/image" Target="../media/image22.jpg"/><Relationship Id="rId29" Type="http://schemas.openxmlformats.org/officeDocument/2006/relationships/hyperlink" Target="https://stevewyborney.com/2020/11/new-esti-mysteries-and-number-sense-resources-every-day-for-the-rest-of-the-school-year/" TargetMode="External"/><Relationship Id="rId7" Type="http://schemas.openxmlformats.org/officeDocument/2006/relationships/hyperlink" Target="https://stevewyborney.com/2019/09/51-esti-mysteries/" TargetMode="External"/><Relationship Id="rId8" Type="http://schemas.openxmlformats.org/officeDocument/2006/relationships/image" Target="../media/image23.jpg"/><Relationship Id="rId31" Type="http://schemas.openxmlformats.org/officeDocument/2006/relationships/hyperlink" Target="https://stevewyborney.com/2021/04/part-4-new-esti-mysteries-and-number-sense-resources-every-day-for-the-rest-of-the-school-year/" TargetMode="External"/><Relationship Id="rId30" Type="http://schemas.openxmlformats.org/officeDocument/2006/relationships/hyperlink" Target="https://stevewyborney.com/2021/03/part-3-new-esti-mysteries-and-number-sense-resources-every-day-for-the-rest-of-the-school-year/" TargetMode="External"/><Relationship Id="rId11" Type="http://schemas.openxmlformats.org/officeDocument/2006/relationships/hyperlink" Target="http://www.stevewyborney.com/?p=893" TargetMode="External"/><Relationship Id="rId33" Type="http://schemas.openxmlformats.org/officeDocument/2006/relationships/hyperlink" Target="https://stevewyborney.com/2021/11/150-new-esti-mysteries/" TargetMode="External"/><Relationship Id="rId10" Type="http://schemas.openxmlformats.org/officeDocument/2006/relationships/image" Target="../media/image27.jpg"/><Relationship Id="rId32" Type="http://schemas.openxmlformats.org/officeDocument/2006/relationships/hyperlink" Target="https://stevewyborney.com/2021/10/new-estimation-clipboards/" TargetMode="External"/><Relationship Id="rId13" Type="http://schemas.openxmlformats.org/officeDocument/2006/relationships/hyperlink" Target="http://www.stevewyborney.com/?p=1028" TargetMode="External"/><Relationship Id="rId35" Type="http://schemas.openxmlformats.org/officeDocument/2006/relationships/hyperlink" Target="https://stevewyborney.com/2021/11/150-new-esti-mysteries/" TargetMode="External"/><Relationship Id="rId12" Type="http://schemas.openxmlformats.org/officeDocument/2006/relationships/image" Target="../media/image19.jpg"/><Relationship Id="rId34" Type="http://schemas.openxmlformats.org/officeDocument/2006/relationships/image" Target="../media/image25.png"/><Relationship Id="rId15" Type="http://schemas.openxmlformats.org/officeDocument/2006/relationships/hyperlink" Target="https://stevewyborney.com/2019/02/20-days-of-number-sense-rich-math-talk/" TargetMode="External"/><Relationship Id="rId37" Type="http://schemas.openxmlformats.org/officeDocument/2006/relationships/image" Target="../media/image28.jpg"/><Relationship Id="rId14" Type="http://schemas.openxmlformats.org/officeDocument/2006/relationships/image" Target="../media/image24.jpg"/><Relationship Id="rId36" Type="http://schemas.openxmlformats.org/officeDocument/2006/relationships/hyperlink" Target="https://stevewyborney.com/2021/10/new-estimation-clipboards/" TargetMode="External"/><Relationship Id="rId17" Type="http://schemas.openxmlformats.org/officeDocument/2006/relationships/image" Target="../media/image30.jpg"/><Relationship Id="rId39" Type="http://schemas.openxmlformats.org/officeDocument/2006/relationships/image" Target="../media/image31.jpg"/><Relationship Id="rId16" Type="http://schemas.openxmlformats.org/officeDocument/2006/relationships/hyperlink" Target="https://www.stevewyborney.com/?p=1483" TargetMode="External"/><Relationship Id="rId38" Type="http://schemas.openxmlformats.org/officeDocument/2006/relationships/hyperlink" Target="https://stevewyborney.com/2020/11/new-esti-mysteries-and-number-sense-resources-every-day-for-the-rest-of-the-school-year/" TargetMode="External"/><Relationship Id="rId19" Type="http://schemas.openxmlformats.org/officeDocument/2006/relationships/hyperlink" Target="https://www.youtube.com/c/SteveWyborneyMath/playlists?view=1&amp;sort=da&amp;flow=grid" TargetMode="External"/><Relationship Id="rId18" Type="http://schemas.openxmlformats.org/officeDocument/2006/relationships/hyperlink" Target="https://stevewyborney.com/2018/04/the-estimation-clipboar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hyperlink" Target="http://www.stevewyborney.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7.jpg"/><Relationship Id="rId4" Type="http://schemas.openxmlformats.org/officeDocument/2006/relationships/hyperlink" Target="http://www.stevewyborney.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6.jpg"/><Relationship Id="rId4" Type="http://schemas.openxmlformats.org/officeDocument/2006/relationships/hyperlink" Target="http://www.stevewyborney.co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4.jpg"/><Relationship Id="rId4" Type="http://schemas.openxmlformats.org/officeDocument/2006/relationships/hyperlink" Target="http://www.stevewyborney.com/"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jpg"/><Relationship Id="rId4" Type="http://schemas.openxmlformats.org/officeDocument/2006/relationships/hyperlink" Target="http://www.stevewyborney.com/" TargetMode="External"/></Relationships>
</file>

<file path=ppt/slides/_rels/slide7.xml.rels><?xml version="1.0" encoding="UTF-8" standalone="yes"?><Relationships xmlns="http://schemas.openxmlformats.org/package/2006/relationships"><Relationship Id="rId40" Type="http://schemas.openxmlformats.org/officeDocument/2006/relationships/hyperlink" Target="https://stevewyborney.com/2021/01/part-2-new-esti-mysteries-and-number-sense-resources-every-day-for-the-rest-of-the-school-year/" TargetMode="External"/><Relationship Id="rId20" Type="http://schemas.openxmlformats.org/officeDocument/2006/relationships/image" Target="../media/image4.png"/><Relationship Id="rId41" Type="http://schemas.openxmlformats.org/officeDocument/2006/relationships/image" Target="../media/image8.jpg"/><Relationship Id="rId22" Type="http://schemas.openxmlformats.org/officeDocument/2006/relationships/hyperlink" Target="https://stevewyborney.com/2019/09/51-esti-mysteries/" TargetMode="External"/><Relationship Id="rId21" Type="http://schemas.openxmlformats.org/officeDocument/2006/relationships/hyperlink" Target="https://stevewyborney.com/2019/09/51-esti-mysteries/" TargetMode="External"/><Relationship Id="rId24" Type="http://schemas.openxmlformats.org/officeDocument/2006/relationships/hyperlink" Target="https://www.youtube.com/c/SteveWyborneyMath/playlists?view=1&amp;sort=da&amp;flow=grid" TargetMode="External"/><Relationship Id="rId23" Type="http://schemas.openxmlformats.org/officeDocument/2006/relationships/hyperlink" Target="https://stevewyborney.com/2020/08/the-multiplication-course-by-steve-wyborney/" TargetMode="External"/><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hyperlink" Target="https://stevewyborney.com/2021/04/part-4-new-esti-mysteries-and-number-sense-resources-every-day-for-the-rest-of-the-school-year/" TargetMode="External"/><Relationship Id="rId4" Type="http://schemas.openxmlformats.org/officeDocument/2006/relationships/image" Target="../media/image7.jpg"/><Relationship Id="rId9" Type="http://schemas.openxmlformats.org/officeDocument/2006/relationships/hyperlink" Target="https://www.stevewyborney.com/?p=1891" TargetMode="External"/><Relationship Id="rId26" Type="http://schemas.openxmlformats.org/officeDocument/2006/relationships/hyperlink" Target="https://stevewyborney.com/2021/01/part-2-new-esti-mysteries-and-number-sense-resources-every-day-for-the-rest-of-the-school-year/" TargetMode="External"/><Relationship Id="rId25" Type="http://schemas.openxmlformats.org/officeDocument/2006/relationships/hyperlink" Target="https://stevewyborney.com/2021/01/part-2-new-esti-mysteries-and-number-sense-resources-every-day-for-the-rest-of-the-school-year/" TargetMode="External"/><Relationship Id="rId28" Type="http://schemas.openxmlformats.org/officeDocument/2006/relationships/image" Target="../media/image12.jpg"/><Relationship Id="rId27" Type="http://schemas.openxmlformats.org/officeDocument/2006/relationships/hyperlink" Target="https://stevewyborney.com/2021/03/part-3-new-esti-mysteries-and-number-sense-resources-every-day-for-the-rest-of-the-school-year/" TargetMode="External"/><Relationship Id="rId5" Type="http://schemas.openxmlformats.org/officeDocument/2006/relationships/hyperlink" Target="http://www.stevewyborney.com/?p=1253" TargetMode="External"/><Relationship Id="rId6" Type="http://schemas.openxmlformats.org/officeDocument/2006/relationships/image" Target="../media/image5.jpg"/><Relationship Id="rId29" Type="http://schemas.openxmlformats.org/officeDocument/2006/relationships/hyperlink" Target="https://stevewyborney.com/2020/11/new-esti-mysteries-and-number-sense-resources-every-day-for-the-rest-of-the-school-year/" TargetMode="External"/><Relationship Id="rId7" Type="http://schemas.openxmlformats.org/officeDocument/2006/relationships/hyperlink" Target="https://stevewyborney.com/2019/09/51-esti-mysteries/" TargetMode="External"/><Relationship Id="rId8" Type="http://schemas.openxmlformats.org/officeDocument/2006/relationships/image" Target="../media/image13.jpg"/><Relationship Id="rId31" Type="http://schemas.openxmlformats.org/officeDocument/2006/relationships/hyperlink" Target="https://stevewyborney.com/2021/04/part-4-new-esti-mysteries-and-number-sense-resources-every-day-for-the-rest-of-the-school-year/" TargetMode="External"/><Relationship Id="rId30" Type="http://schemas.openxmlformats.org/officeDocument/2006/relationships/hyperlink" Target="https://stevewyborney.com/2021/03/part-3-new-esti-mysteries-and-number-sense-resources-every-day-for-the-rest-of-the-school-year/" TargetMode="External"/><Relationship Id="rId11" Type="http://schemas.openxmlformats.org/officeDocument/2006/relationships/hyperlink" Target="http://www.stevewyborney.com/?p=893" TargetMode="External"/><Relationship Id="rId33" Type="http://schemas.openxmlformats.org/officeDocument/2006/relationships/hyperlink" Target="https://stevewyborney.com/2021/11/150-new-esti-mysteries/" TargetMode="External"/><Relationship Id="rId10" Type="http://schemas.openxmlformats.org/officeDocument/2006/relationships/image" Target="../media/image18.jpg"/><Relationship Id="rId32" Type="http://schemas.openxmlformats.org/officeDocument/2006/relationships/hyperlink" Target="https://stevewyborney.com/2021/10/new-estimation-clipboards/" TargetMode="External"/><Relationship Id="rId13" Type="http://schemas.openxmlformats.org/officeDocument/2006/relationships/hyperlink" Target="http://www.stevewyborney.com/?p=1028" TargetMode="External"/><Relationship Id="rId35" Type="http://schemas.openxmlformats.org/officeDocument/2006/relationships/hyperlink" Target="https://stevewyborney.com/2021/11/150-new-esti-mysteries/" TargetMode="External"/><Relationship Id="rId12" Type="http://schemas.openxmlformats.org/officeDocument/2006/relationships/image" Target="../media/image11.jpg"/><Relationship Id="rId34" Type="http://schemas.openxmlformats.org/officeDocument/2006/relationships/image" Target="../media/image9.png"/><Relationship Id="rId15" Type="http://schemas.openxmlformats.org/officeDocument/2006/relationships/hyperlink" Target="https://stevewyborney.com/2019/02/20-days-of-number-sense-rich-math-talk/" TargetMode="External"/><Relationship Id="rId37" Type="http://schemas.openxmlformats.org/officeDocument/2006/relationships/image" Target="../media/image3.jpg"/><Relationship Id="rId14" Type="http://schemas.openxmlformats.org/officeDocument/2006/relationships/image" Target="../media/image15.jpg"/><Relationship Id="rId36" Type="http://schemas.openxmlformats.org/officeDocument/2006/relationships/hyperlink" Target="https://stevewyborney.com/2021/10/new-estimation-clipboards/" TargetMode="External"/><Relationship Id="rId17" Type="http://schemas.openxmlformats.org/officeDocument/2006/relationships/image" Target="../media/image10.jpg"/><Relationship Id="rId39" Type="http://schemas.openxmlformats.org/officeDocument/2006/relationships/image" Target="../media/image6.jpg"/><Relationship Id="rId16" Type="http://schemas.openxmlformats.org/officeDocument/2006/relationships/hyperlink" Target="https://www.stevewyborney.com/?p=1483" TargetMode="External"/><Relationship Id="rId38" Type="http://schemas.openxmlformats.org/officeDocument/2006/relationships/hyperlink" Target="https://stevewyborney.com/2020/11/new-esti-mysteries-and-number-sense-resources-every-day-for-the-rest-of-the-school-year/" TargetMode="External"/><Relationship Id="rId19" Type="http://schemas.openxmlformats.org/officeDocument/2006/relationships/hyperlink" Target="https://www.youtube.com/c/SteveWyborneyMath/playlists?view=1&amp;sort=da&amp;flow=grid" TargetMode="External"/><Relationship Id="rId18" Type="http://schemas.openxmlformats.org/officeDocument/2006/relationships/hyperlink" Target="https://stevewyborney.com/2018/04/the-estimation-clipboard/"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hyperlink" Target="http://www.stevewyborney.com/"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jpg"/><Relationship Id="rId4" Type="http://schemas.openxmlformats.org/officeDocument/2006/relationships/hyperlink" Target="http://www.stevewyborney.com/"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3"/>
          <p:cNvSpPr txBox="1"/>
          <p:nvPr/>
        </p:nvSpPr>
        <p:spPr>
          <a:xfrm>
            <a:off x="0" y="2819400"/>
            <a:ext cx="9144000" cy="1143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rPr b="1" i="0" lang="en-US" sz="1800" u="sng" cap="none" strike="noStrike">
                <a:solidFill>
                  <a:schemeClr val="dk1"/>
                </a:solidFill>
                <a:latin typeface="Calibri"/>
                <a:ea typeface="Calibri"/>
                <a:cs typeface="Calibri"/>
                <a:sym typeface="Calibri"/>
              </a:rPr>
              <a:t>I see 3 versions of this Esti-Mystery.  Which one should I use?</a:t>
            </a:r>
            <a:endParaRPr/>
          </a:p>
          <a:p>
            <a:pPr indent="0" lvl="0" marL="0" marR="0" rtl="0" algn="l">
              <a:spcBef>
                <a:spcPts val="0"/>
              </a:spcBef>
              <a:spcAft>
                <a:spcPts val="0"/>
              </a:spcAft>
              <a:buClr>
                <a:schemeClr val="dk1"/>
              </a:buClr>
              <a:buSzPts val="2000"/>
              <a:buFont typeface="Calibri"/>
              <a:buNone/>
            </a:pPr>
            <a:r>
              <a:t/>
            </a:r>
            <a:endParaRPr b="1" i="0" sz="20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2000"/>
              <a:buFont typeface="Calibri"/>
              <a:buNone/>
            </a:pPr>
            <a:r>
              <a:rPr b="1" i="0" lang="en-US" sz="2000" u="none" cap="none" strike="noStrike">
                <a:solidFill>
                  <a:schemeClr val="dk1"/>
                </a:solidFill>
                <a:latin typeface="Calibri"/>
                <a:ea typeface="Calibri"/>
                <a:cs typeface="Calibri"/>
                <a:sym typeface="Calibri"/>
              </a:rPr>
              <a:t>“Esti-Mysteries are already working well for my class.”</a:t>
            </a:r>
            <a:endParaRPr/>
          </a:p>
          <a:p>
            <a:pPr indent="0" lvl="0" marL="0" marR="0" rtl="0" algn="l">
              <a:spcBef>
                <a:spcPts val="0"/>
              </a:spcBef>
              <a:spcAft>
                <a:spcPts val="0"/>
              </a:spcAft>
              <a:buClr>
                <a:schemeClr val="dk1"/>
              </a:buClr>
              <a:buSzPts val="1800"/>
              <a:buFont typeface="Calibri"/>
              <a:buNone/>
            </a:pPr>
            <a:r>
              <a:t/>
            </a:r>
            <a:endParaRPr b="1" i="0" sz="18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600"/>
              <a:buFont typeface="Calibri"/>
              <a:buNone/>
            </a:pPr>
            <a:r>
              <a:rPr b="1" i="1" lang="en-US" sz="1600" u="none" cap="none" strike="noStrike">
                <a:solidFill>
                  <a:schemeClr val="dk1"/>
                </a:solidFill>
                <a:latin typeface="Calibri"/>
                <a:ea typeface="Calibri"/>
                <a:cs typeface="Calibri"/>
                <a:sym typeface="Calibri"/>
              </a:rPr>
              <a:t>Use slides 2-7 if Esti-Mysteries if your students have charts to write on.  </a:t>
            </a:r>
            <a:r>
              <a:rPr b="0" i="0" lang="en-US" sz="1600" u="none" cap="none" strike="noStrike">
                <a:solidFill>
                  <a:schemeClr val="dk1"/>
                </a:solidFill>
                <a:latin typeface="Calibri"/>
                <a:ea typeface="Calibri"/>
                <a:cs typeface="Calibri"/>
                <a:sym typeface="Calibri"/>
              </a:rPr>
              <a:t>You’re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endParaRPr/>
          </a:p>
          <a:p>
            <a:pPr indent="0" lvl="0" marL="0" marR="0" rtl="0" algn="l">
              <a:spcBef>
                <a:spcPts val="0"/>
              </a:spcBef>
              <a:spcAft>
                <a:spcPts val="0"/>
              </a:spcAft>
              <a:buClr>
                <a:schemeClr val="dk1"/>
              </a:buClr>
              <a:buSzPts val="2000"/>
              <a:buFont typeface="Calibri"/>
              <a:buNone/>
            </a:pPr>
            <a:r>
              <a:t/>
            </a:r>
            <a:endParaRPr b="1" i="0" sz="20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2000"/>
              <a:buFont typeface="Calibri"/>
              <a:buNone/>
            </a:pPr>
            <a:r>
              <a:rPr b="1" i="0" lang="en-US" sz="2000" u="none" cap="none" strike="noStrike">
                <a:solidFill>
                  <a:schemeClr val="dk1"/>
                </a:solidFill>
                <a:latin typeface="Calibri"/>
                <a:ea typeface="Calibri"/>
                <a:cs typeface="Calibri"/>
                <a:sym typeface="Calibri"/>
              </a:rPr>
              <a:t>“I need to display a chart for everyone to see, and I have a way to write on it.”</a:t>
            </a:r>
            <a:endParaRPr/>
          </a:p>
          <a:p>
            <a:pPr indent="0" lvl="0" marL="0" marR="0" rtl="0" algn="l">
              <a:spcBef>
                <a:spcPts val="0"/>
              </a:spcBef>
              <a:spcAft>
                <a:spcPts val="0"/>
              </a:spcAft>
              <a:buClr>
                <a:schemeClr val="dk1"/>
              </a:buClr>
              <a:buSzPts val="1600"/>
              <a:buFont typeface="Calibri"/>
              <a:buNone/>
            </a:pPr>
            <a:r>
              <a:t/>
            </a:r>
            <a:endParaRPr b="1" i="0" sz="16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600"/>
              <a:buFont typeface="Calibri"/>
              <a:buNone/>
            </a:pPr>
            <a:r>
              <a:rPr b="1" i="1" lang="en-US" sz="1600" u="none" cap="none" strike="noStrike">
                <a:solidFill>
                  <a:schemeClr val="dk1"/>
                </a:solidFill>
                <a:latin typeface="Calibri"/>
                <a:ea typeface="Calibri"/>
                <a:cs typeface="Calibri"/>
                <a:sym typeface="Calibri"/>
              </a:rPr>
              <a:t>Use slides 8-13 if you simply need an embedded chart to write on during discussion</a:t>
            </a:r>
            <a:r>
              <a:rPr b="0" i="0" lang="en-US" sz="1600" u="none" cap="none" strike="noStrike">
                <a:solidFill>
                  <a:schemeClr val="dk1"/>
                </a:solidFill>
                <a:latin typeface="Calibri"/>
                <a:ea typeface="Calibri"/>
                <a:cs typeface="Calibri"/>
                <a:sym typeface="Calibri"/>
              </a:rPr>
              <a:t>. This may be helpful if you want to show a chart at the same time as the Esti-Mystery.  The chart (on slides 8-13) will appear on the screen so that you can write on it.  You can simply write on your whiteboard , use a digital pen, or use the chart in may other ways.</a:t>
            </a:r>
            <a:endParaRPr/>
          </a:p>
          <a:p>
            <a:pPr indent="0" lvl="0" marL="0" marR="0" rtl="0" algn="l">
              <a:spcBef>
                <a:spcPts val="0"/>
              </a:spcBef>
              <a:spcAft>
                <a:spcPts val="0"/>
              </a:spcAft>
              <a:buClr>
                <a:schemeClr val="dk1"/>
              </a:buClr>
              <a:buSzPts val="2400"/>
              <a:buFont typeface="Calibri"/>
              <a:buNone/>
            </a:pPr>
            <a:r>
              <a:t/>
            </a:r>
            <a:endParaRPr b="1" i="0" sz="24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2000"/>
              <a:buFont typeface="Calibri"/>
              <a:buNone/>
            </a:pPr>
            <a:r>
              <a:rPr b="1" i="0" lang="en-US" sz="2000" u="none" cap="none" strike="noStrike">
                <a:solidFill>
                  <a:schemeClr val="dk1"/>
                </a:solidFill>
                <a:latin typeface="Calibri"/>
                <a:ea typeface="Calibri"/>
                <a:cs typeface="Calibri"/>
                <a:sym typeface="Calibri"/>
              </a:rPr>
              <a:t>“I need a step-by-step animated chart that eliminates numbers after every clue.”</a:t>
            </a:r>
            <a:endParaRPr/>
          </a:p>
          <a:p>
            <a:pPr indent="0" lvl="0" marL="0" marR="0" rtl="0" algn="l">
              <a:spcBef>
                <a:spcPts val="0"/>
              </a:spcBef>
              <a:spcAft>
                <a:spcPts val="0"/>
              </a:spcAft>
              <a:buClr>
                <a:schemeClr val="dk1"/>
              </a:buClr>
              <a:buSzPts val="2000"/>
              <a:buFont typeface="Calibri"/>
              <a:buNone/>
            </a:pPr>
            <a:r>
              <a:t/>
            </a:r>
            <a:endParaRPr b="1" i="0" sz="20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600"/>
              <a:buFont typeface="Calibri"/>
              <a:buNone/>
            </a:pPr>
            <a:r>
              <a:rPr b="1" i="1" lang="en-US" sz="1600" u="none" cap="none" strike="noStrike">
                <a:solidFill>
                  <a:schemeClr val="dk1"/>
                </a:solidFill>
                <a:latin typeface="Calibri"/>
                <a:ea typeface="Calibri"/>
                <a:cs typeface="Calibri"/>
                <a:sym typeface="Calibri"/>
              </a:rPr>
              <a:t>Use slides 14-19 if you want to see numbers disappear from the chart after every clue.  </a:t>
            </a:r>
            <a:r>
              <a:rPr b="0" i="0" lang="en-US" sz="1600" u="none" cap="none" strike="noStrike">
                <a:solidFill>
                  <a:schemeClr val="dk1"/>
                </a:solidFill>
                <a:latin typeface="Calibri"/>
                <a:ea typeface="Calibri"/>
                <a:cs typeface="Calibri"/>
                <a:sym typeface="Calibri"/>
              </a:rPr>
              <a:t>This may be helpful if you need a chart and don’t have an easy way to write on the chart.  After each clue, you’ll see which numbers are eliminated – and which ones are left.</a:t>
            </a:r>
            <a:endParaRPr/>
          </a:p>
        </p:txBody>
      </p:sp>
      <p:sp>
        <p:nvSpPr>
          <p:cNvPr id="89" name="Google Shape;89;p13"/>
          <p:cNvSpPr/>
          <p:nvPr/>
        </p:nvSpPr>
        <p:spPr>
          <a:xfrm>
            <a:off x="5867400" y="76200"/>
            <a:ext cx="3200400" cy="914400"/>
          </a:xfrm>
          <a:prstGeom prst="rect">
            <a:avLst/>
          </a:prstGeom>
          <a:solidFill>
            <a:srgbClr val="8CB3E3"/>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600" u="none" cap="none" strike="noStrike">
                <a:solidFill>
                  <a:schemeClr val="dk1"/>
                </a:solidFill>
                <a:latin typeface="Calibri"/>
                <a:ea typeface="Calibri"/>
                <a:cs typeface="Calibri"/>
                <a:sym typeface="Calibri"/>
              </a:rPr>
              <a:t>Watch this YouTube video for more information about the charts.</a:t>
            </a:r>
            <a:endParaRPr/>
          </a:p>
          <a:p>
            <a:pPr indent="0" lvl="0" marL="0" marR="0" rtl="0" algn="ctr">
              <a:spcBef>
                <a:spcPts val="0"/>
              </a:spcBef>
              <a:spcAft>
                <a:spcPts val="0"/>
              </a:spcAft>
              <a:buNone/>
            </a:pPr>
            <a:r>
              <a:rPr b="0" i="0" lang="en-US" sz="1600" u="sng" cap="none" strike="noStrike">
                <a:solidFill>
                  <a:schemeClr val="hlink"/>
                </a:solidFill>
                <a:latin typeface="Calibri"/>
                <a:ea typeface="Calibri"/>
                <a:cs typeface="Calibri"/>
                <a:sym typeface="Calibri"/>
                <a:hlinkClick r:id="rId3"/>
              </a:rPr>
              <a:t>https://youtu.be/pzPby1HUSQs</a:t>
            </a:r>
            <a:r>
              <a:rPr b="0" i="0" lang="en-US" sz="1600" u="none" cap="none" strike="noStrike">
                <a:solidFill>
                  <a:schemeClr val="dk1"/>
                </a:solidFill>
                <a:latin typeface="Calibri"/>
                <a:ea typeface="Calibri"/>
                <a:cs typeface="Calibri"/>
                <a:sym typeface="Calibri"/>
              </a:rPr>
              <a:t>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03" name="Shape 203"/>
        <p:cNvGrpSpPr/>
        <p:nvPr/>
      </p:nvGrpSpPr>
      <p:grpSpPr>
        <a:xfrm>
          <a:off x="0" y="0"/>
          <a:ext cx="0" cy="0"/>
          <a:chOff x="0" y="0"/>
          <a:chExt cx="0" cy="0"/>
        </a:xfrm>
      </p:grpSpPr>
      <p:pic>
        <p:nvPicPr>
          <p:cNvPr id="204" name="Google Shape;204;p22"/>
          <p:cNvPicPr preferRelativeResize="0"/>
          <p:nvPr/>
        </p:nvPicPr>
        <p:blipFill rotWithShape="1">
          <a:blip r:embed="rId3">
            <a:alphaModFix/>
          </a:blip>
          <a:srcRect b="14814" l="0" r="58332" t="1852"/>
          <a:stretch/>
        </p:blipFill>
        <p:spPr>
          <a:xfrm>
            <a:off x="762000" y="0"/>
            <a:ext cx="3237832" cy="4856748"/>
          </a:xfrm>
          <a:prstGeom prst="rect">
            <a:avLst/>
          </a:prstGeom>
          <a:noFill/>
          <a:ln>
            <a:noFill/>
          </a:ln>
        </p:spPr>
      </p:pic>
      <p:sp>
        <p:nvSpPr>
          <p:cNvPr id="205" name="Google Shape;205;p22"/>
          <p:cNvSpPr/>
          <p:nvPr/>
        </p:nvSpPr>
        <p:spPr>
          <a:xfrm>
            <a:off x="5029200" y="152400"/>
            <a:ext cx="3974306" cy="1143001"/>
          </a:xfrm>
          <a:prstGeom prst="rect">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Calibri"/>
                <a:ea typeface="Calibri"/>
                <a:cs typeface="Calibri"/>
                <a:sym typeface="Calibri"/>
              </a:rPr>
              <a:t>Clue #1</a:t>
            </a:r>
            <a:endParaRPr/>
          </a:p>
        </p:txBody>
      </p:sp>
      <p:sp>
        <p:nvSpPr>
          <p:cNvPr id="206" name="Google Shape;206;p22"/>
          <p:cNvSpPr/>
          <p:nvPr/>
        </p:nvSpPr>
        <p:spPr>
          <a:xfrm>
            <a:off x="5029200" y="1447799"/>
            <a:ext cx="3974306" cy="1143001"/>
          </a:xfrm>
          <a:prstGeom prst="rect">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Calibri"/>
                <a:ea typeface="Calibri"/>
                <a:cs typeface="Calibri"/>
                <a:sym typeface="Calibri"/>
              </a:rPr>
              <a:t>Clue #2</a:t>
            </a:r>
            <a:endParaRPr/>
          </a:p>
        </p:txBody>
      </p:sp>
      <p:sp>
        <p:nvSpPr>
          <p:cNvPr id="207" name="Google Shape;207;p22"/>
          <p:cNvSpPr/>
          <p:nvPr/>
        </p:nvSpPr>
        <p:spPr>
          <a:xfrm>
            <a:off x="5029200" y="2743200"/>
            <a:ext cx="3974306" cy="1143001"/>
          </a:xfrm>
          <a:prstGeom prst="rect">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Calibri"/>
                <a:ea typeface="Calibri"/>
                <a:cs typeface="Calibri"/>
                <a:sym typeface="Calibri"/>
              </a:rPr>
              <a:t>Clue #3</a:t>
            </a:r>
            <a:endParaRPr/>
          </a:p>
        </p:txBody>
      </p:sp>
      <p:sp>
        <p:nvSpPr>
          <p:cNvPr id="208" name="Google Shape;208;p22"/>
          <p:cNvSpPr/>
          <p:nvPr/>
        </p:nvSpPr>
        <p:spPr>
          <a:xfrm>
            <a:off x="5029200" y="4038599"/>
            <a:ext cx="3974306" cy="1143001"/>
          </a:xfrm>
          <a:prstGeom prst="rect">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Calibri"/>
                <a:ea typeface="Calibri"/>
                <a:cs typeface="Calibri"/>
                <a:sym typeface="Calibri"/>
              </a:rPr>
              <a:t>Clue #4</a:t>
            </a:r>
            <a:endParaRPr/>
          </a:p>
        </p:txBody>
      </p:sp>
      <p:sp>
        <p:nvSpPr>
          <p:cNvPr id="209" name="Google Shape;209;p22"/>
          <p:cNvSpPr/>
          <p:nvPr/>
        </p:nvSpPr>
        <p:spPr>
          <a:xfrm>
            <a:off x="5029200" y="5333999"/>
            <a:ext cx="3974306" cy="1143001"/>
          </a:xfrm>
          <a:prstGeom prst="rect">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Calibri"/>
                <a:ea typeface="Calibri"/>
                <a:cs typeface="Calibri"/>
                <a:sym typeface="Calibri"/>
              </a:rPr>
              <a:t>Clue #5</a:t>
            </a:r>
            <a:endParaRPr/>
          </a:p>
        </p:txBody>
      </p:sp>
      <p:sp>
        <p:nvSpPr>
          <p:cNvPr id="210" name="Google Shape;210;p22"/>
          <p:cNvSpPr/>
          <p:nvPr/>
        </p:nvSpPr>
        <p:spPr>
          <a:xfrm>
            <a:off x="5029200" y="152401"/>
            <a:ext cx="3974306" cy="1143000"/>
          </a:xfrm>
          <a:prstGeom prst="rect">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u="sng">
                <a:solidFill>
                  <a:schemeClr val="dk1"/>
                </a:solidFill>
                <a:latin typeface="Calibri"/>
                <a:ea typeface="Calibri"/>
                <a:cs typeface="Calibri"/>
                <a:sym typeface="Calibri"/>
              </a:rPr>
              <a:t>Clue #1</a:t>
            </a:r>
            <a:endParaRPr/>
          </a:p>
          <a:p>
            <a:pPr indent="0" lvl="0" marL="0" marR="0" rtl="0" algn="ctr">
              <a:spcBef>
                <a:spcPts val="0"/>
              </a:spcBef>
              <a:spcAft>
                <a:spcPts val="0"/>
              </a:spcAft>
              <a:buNone/>
            </a:pPr>
            <a:r>
              <a:rPr b="1" lang="en-US" sz="2000">
                <a:solidFill>
                  <a:schemeClr val="dk1"/>
                </a:solidFill>
                <a:latin typeface="Calibri"/>
                <a:ea typeface="Calibri"/>
                <a:cs typeface="Calibri"/>
                <a:sym typeface="Calibri"/>
              </a:rPr>
              <a:t>The answer is an odd number between 40 and 100.</a:t>
            </a:r>
            <a:endParaRPr/>
          </a:p>
        </p:txBody>
      </p:sp>
      <p:sp>
        <p:nvSpPr>
          <p:cNvPr id="211" name="Google Shape;211;p22"/>
          <p:cNvSpPr/>
          <p:nvPr/>
        </p:nvSpPr>
        <p:spPr>
          <a:xfrm>
            <a:off x="5029200" y="1447800"/>
            <a:ext cx="3974306" cy="1143000"/>
          </a:xfrm>
          <a:prstGeom prst="rect">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u="sng">
                <a:solidFill>
                  <a:schemeClr val="dk1"/>
                </a:solidFill>
                <a:latin typeface="Calibri"/>
                <a:ea typeface="Calibri"/>
                <a:cs typeface="Calibri"/>
                <a:sym typeface="Calibri"/>
              </a:rPr>
              <a:t>Clue #2</a:t>
            </a:r>
            <a:endParaRPr/>
          </a:p>
          <a:p>
            <a:pPr indent="0" lvl="0" marL="0" marR="0" rtl="0" algn="ctr">
              <a:spcBef>
                <a:spcPts val="0"/>
              </a:spcBef>
              <a:spcAft>
                <a:spcPts val="0"/>
              </a:spcAft>
              <a:buNone/>
            </a:pPr>
            <a:r>
              <a:rPr b="1" lang="en-US" sz="2000">
                <a:solidFill>
                  <a:schemeClr val="dk1"/>
                </a:solidFill>
                <a:latin typeface="Calibri"/>
                <a:ea typeface="Calibri"/>
                <a:cs typeface="Calibri"/>
                <a:sym typeface="Calibri"/>
              </a:rPr>
              <a:t>The answer is not a multiple of 3.</a:t>
            </a:r>
            <a:endParaRPr/>
          </a:p>
        </p:txBody>
      </p:sp>
      <p:sp>
        <p:nvSpPr>
          <p:cNvPr id="212" name="Google Shape;212;p22"/>
          <p:cNvSpPr/>
          <p:nvPr/>
        </p:nvSpPr>
        <p:spPr>
          <a:xfrm>
            <a:off x="5029200" y="2743200"/>
            <a:ext cx="3974306" cy="1143000"/>
          </a:xfrm>
          <a:prstGeom prst="rect">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u="sng">
                <a:solidFill>
                  <a:schemeClr val="dk1"/>
                </a:solidFill>
                <a:latin typeface="Calibri"/>
                <a:ea typeface="Calibri"/>
                <a:cs typeface="Calibri"/>
                <a:sym typeface="Calibri"/>
              </a:rPr>
              <a:t>Clue #3</a:t>
            </a:r>
            <a:endParaRPr/>
          </a:p>
          <a:p>
            <a:pPr indent="0" lvl="0" marL="0" marR="0" rtl="0" algn="ctr">
              <a:spcBef>
                <a:spcPts val="0"/>
              </a:spcBef>
              <a:spcAft>
                <a:spcPts val="0"/>
              </a:spcAft>
              <a:buNone/>
            </a:pPr>
            <a:r>
              <a:rPr b="1" lang="en-US" sz="2000">
                <a:solidFill>
                  <a:schemeClr val="dk1"/>
                </a:solidFill>
                <a:latin typeface="Calibri"/>
                <a:ea typeface="Calibri"/>
                <a:cs typeface="Calibri"/>
                <a:sym typeface="Calibri"/>
              </a:rPr>
              <a:t>The answer does not include </a:t>
            </a:r>
            <a:endParaRPr/>
          </a:p>
          <a:p>
            <a:pPr indent="0" lvl="0" marL="0" marR="0" rtl="0" algn="ctr">
              <a:spcBef>
                <a:spcPts val="0"/>
              </a:spcBef>
              <a:spcAft>
                <a:spcPts val="0"/>
              </a:spcAft>
              <a:buNone/>
            </a:pPr>
            <a:r>
              <a:rPr b="1" lang="en-US" sz="2000">
                <a:solidFill>
                  <a:schemeClr val="dk1"/>
                </a:solidFill>
                <a:latin typeface="Calibri"/>
                <a:ea typeface="Calibri"/>
                <a:cs typeface="Calibri"/>
                <a:sym typeface="Calibri"/>
              </a:rPr>
              <a:t>the digit 4.</a:t>
            </a:r>
            <a:endParaRPr/>
          </a:p>
        </p:txBody>
      </p:sp>
      <p:sp>
        <p:nvSpPr>
          <p:cNvPr id="213" name="Google Shape;213;p22"/>
          <p:cNvSpPr/>
          <p:nvPr/>
        </p:nvSpPr>
        <p:spPr>
          <a:xfrm>
            <a:off x="5029200" y="4038600"/>
            <a:ext cx="3974306" cy="1143000"/>
          </a:xfrm>
          <a:prstGeom prst="rect">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u="sng">
                <a:solidFill>
                  <a:schemeClr val="dk1"/>
                </a:solidFill>
                <a:latin typeface="Calibri"/>
                <a:ea typeface="Calibri"/>
                <a:cs typeface="Calibri"/>
                <a:sym typeface="Calibri"/>
              </a:rPr>
              <a:t>Clue #4</a:t>
            </a:r>
            <a:endParaRPr/>
          </a:p>
          <a:p>
            <a:pPr indent="0" lvl="0" marL="0" marR="0" rtl="0" algn="ctr">
              <a:spcBef>
                <a:spcPts val="0"/>
              </a:spcBef>
              <a:spcAft>
                <a:spcPts val="0"/>
              </a:spcAft>
              <a:buNone/>
            </a:pPr>
            <a:r>
              <a:rPr b="1" lang="en-US" sz="2000">
                <a:solidFill>
                  <a:schemeClr val="dk1"/>
                </a:solidFill>
                <a:latin typeface="Calibri"/>
                <a:ea typeface="Calibri"/>
                <a:cs typeface="Calibri"/>
                <a:sym typeface="Calibri"/>
              </a:rPr>
              <a:t>There are several remaining pairs of numbers that have a difference of 10.  Eliminate all those pairs.</a:t>
            </a:r>
            <a:endParaRPr/>
          </a:p>
        </p:txBody>
      </p:sp>
      <p:sp>
        <p:nvSpPr>
          <p:cNvPr id="214" name="Google Shape;214;p22"/>
          <p:cNvSpPr/>
          <p:nvPr/>
        </p:nvSpPr>
        <p:spPr>
          <a:xfrm>
            <a:off x="5029200" y="5333999"/>
            <a:ext cx="3974306" cy="1143000"/>
          </a:xfrm>
          <a:prstGeom prst="rect">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u="sng">
                <a:solidFill>
                  <a:schemeClr val="dk1"/>
                </a:solidFill>
                <a:latin typeface="Calibri"/>
                <a:ea typeface="Calibri"/>
                <a:cs typeface="Calibri"/>
                <a:sym typeface="Calibri"/>
              </a:rPr>
              <a:t>Clue #5</a:t>
            </a:r>
            <a:endParaRPr/>
          </a:p>
          <a:p>
            <a:pPr indent="0" lvl="0" marL="0" marR="0" rtl="0" algn="ctr">
              <a:spcBef>
                <a:spcPts val="0"/>
              </a:spcBef>
              <a:spcAft>
                <a:spcPts val="0"/>
              </a:spcAft>
              <a:buNone/>
            </a:pPr>
            <a:r>
              <a:rPr b="1" lang="en-US" sz="2000">
                <a:solidFill>
                  <a:schemeClr val="dk1"/>
                </a:solidFill>
                <a:latin typeface="Calibri"/>
                <a:ea typeface="Calibri"/>
                <a:cs typeface="Calibri"/>
                <a:sym typeface="Calibri"/>
              </a:rPr>
              <a:t>Two of the remaining numbers have a difference of 44.  </a:t>
            </a:r>
            <a:endParaRPr/>
          </a:p>
          <a:p>
            <a:pPr indent="0" lvl="0" marL="0" marR="0" rtl="0" algn="ctr">
              <a:spcBef>
                <a:spcPts val="0"/>
              </a:spcBef>
              <a:spcAft>
                <a:spcPts val="0"/>
              </a:spcAft>
              <a:buNone/>
            </a:pPr>
            <a:r>
              <a:rPr b="1" lang="en-US" sz="2000">
                <a:solidFill>
                  <a:schemeClr val="dk1"/>
                </a:solidFill>
                <a:latin typeface="Calibri"/>
                <a:ea typeface="Calibri"/>
                <a:cs typeface="Calibri"/>
                <a:sym typeface="Calibri"/>
              </a:rPr>
              <a:t>Eliminate those 2 numbers.</a:t>
            </a:r>
            <a:endParaRPr/>
          </a:p>
        </p:txBody>
      </p:sp>
      <p:sp>
        <p:nvSpPr>
          <p:cNvPr id="215" name="Google Shape;215;p22"/>
          <p:cNvSpPr txBox="1"/>
          <p:nvPr/>
        </p:nvSpPr>
        <p:spPr>
          <a:xfrm>
            <a:off x="7300226" y="6581001"/>
            <a:ext cx="1843774" cy="27699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200" u="sng">
                <a:solidFill>
                  <a:schemeClr val="hlink"/>
                </a:solidFill>
                <a:latin typeface="Calibri"/>
                <a:ea typeface="Calibri"/>
                <a:cs typeface="Calibri"/>
                <a:sym typeface="Calibri"/>
                <a:hlinkClick r:id="rId4"/>
              </a:rPr>
              <a:t>www.stevewyborney.com</a:t>
            </a:r>
            <a:endParaRPr b="1" sz="1200">
              <a:solidFill>
                <a:schemeClr val="lt1"/>
              </a:solidFill>
              <a:latin typeface="Calibri"/>
              <a:ea typeface="Calibri"/>
              <a:cs typeface="Calibri"/>
              <a:sym typeface="Calibri"/>
            </a:endParaRPr>
          </a:p>
        </p:txBody>
      </p:sp>
      <p:sp>
        <p:nvSpPr>
          <p:cNvPr id="216" name="Google Shape;216;p22"/>
          <p:cNvSpPr txBox="1"/>
          <p:nvPr/>
        </p:nvSpPr>
        <p:spPr>
          <a:xfrm>
            <a:off x="-26524" y="6581001"/>
            <a:ext cx="122809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chemeClr val="lt1"/>
                </a:solidFill>
                <a:latin typeface="Calibri"/>
                <a:ea typeface="Calibri"/>
                <a:cs typeface="Calibri"/>
                <a:sym typeface="Calibri"/>
              </a:rPr>
              <a:t>Steve Wyborney</a:t>
            </a:r>
            <a:endParaRPr b="1" sz="1200">
              <a:solidFill>
                <a:schemeClr val="lt1"/>
              </a:solidFill>
              <a:latin typeface="Calibri"/>
              <a:ea typeface="Calibri"/>
              <a:cs typeface="Calibri"/>
              <a:sym typeface="Calibri"/>
            </a:endParaRPr>
          </a:p>
        </p:txBody>
      </p:sp>
      <p:graphicFrame>
        <p:nvGraphicFramePr>
          <p:cNvPr id="217" name="Google Shape;217;p22"/>
          <p:cNvGraphicFramePr/>
          <p:nvPr/>
        </p:nvGraphicFramePr>
        <p:xfrm>
          <a:off x="152400" y="4648200"/>
          <a:ext cx="3000000" cy="3000000"/>
        </p:xfrm>
        <a:graphic>
          <a:graphicData uri="http://schemas.openxmlformats.org/drawingml/2006/table">
            <a:tbl>
              <a:tblPr>
                <a:noFill/>
                <a:tableStyleId>{A25DF61B-15A2-4A06-B1E7-DB3ADD196AD6}</a:tableStyleId>
              </a:tblPr>
              <a:tblGrid>
                <a:gridCol w="441950"/>
                <a:gridCol w="441950"/>
                <a:gridCol w="441950"/>
                <a:gridCol w="441950"/>
                <a:gridCol w="441950"/>
                <a:gridCol w="441950"/>
                <a:gridCol w="441950"/>
                <a:gridCol w="441950"/>
                <a:gridCol w="441950"/>
                <a:gridCol w="441950"/>
              </a:tblGrid>
              <a:tr h="314150">
                <a:tc>
                  <a:txBody>
                    <a:bodyPr/>
                    <a:lstStyle/>
                    <a:p>
                      <a:pPr indent="0" lvl="0" marL="0" marR="0" rtl="0" algn="ctr">
                        <a:spcBef>
                          <a:spcPts val="0"/>
                        </a:spcBef>
                        <a:spcAft>
                          <a:spcPts val="0"/>
                        </a:spcAft>
                        <a:buNone/>
                      </a:pPr>
                      <a:r>
                        <a:rPr b="1" lang="en-US" sz="1600" u="none" cap="none" strike="noStrike">
                          <a:solidFill>
                            <a:schemeClr val="dk1"/>
                          </a:solidFill>
                        </a:rPr>
                        <a:t>41</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42</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43</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44</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45</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46</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47</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48</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49</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50</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314150">
                <a:tc>
                  <a:txBody>
                    <a:bodyPr/>
                    <a:lstStyle/>
                    <a:p>
                      <a:pPr indent="0" lvl="0" marL="0" marR="0" rtl="0" algn="ctr">
                        <a:spcBef>
                          <a:spcPts val="0"/>
                        </a:spcBef>
                        <a:spcAft>
                          <a:spcPts val="0"/>
                        </a:spcAft>
                        <a:buNone/>
                      </a:pPr>
                      <a:r>
                        <a:rPr b="1" lang="en-US" sz="1600" u="none" cap="none" strike="noStrike">
                          <a:solidFill>
                            <a:schemeClr val="dk1"/>
                          </a:solidFill>
                        </a:rPr>
                        <a:t>51</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52</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53</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54</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55</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56</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57</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58</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59</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60</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314150">
                <a:tc>
                  <a:txBody>
                    <a:bodyPr/>
                    <a:lstStyle/>
                    <a:p>
                      <a:pPr indent="0" lvl="0" marL="0" marR="0" rtl="0" algn="ctr">
                        <a:spcBef>
                          <a:spcPts val="0"/>
                        </a:spcBef>
                        <a:spcAft>
                          <a:spcPts val="0"/>
                        </a:spcAft>
                        <a:buNone/>
                      </a:pPr>
                      <a:r>
                        <a:rPr b="1" lang="en-US" sz="1600" u="none" cap="none" strike="noStrike">
                          <a:solidFill>
                            <a:schemeClr val="dk1"/>
                          </a:solidFill>
                        </a:rPr>
                        <a:t>61</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62</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63</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64</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65</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66</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67</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68</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69</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70</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314150">
                <a:tc>
                  <a:txBody>
                    <a:bodyPr/>
                    <a:lstStyle/>
                    <a:p>
                      <a:pPr indent="0" lvl="0" marL="0" marR="0" rtl="0" algn="ctr">
                        <a:spcBef>
                          <a:spcPts val="0"/>
                        </a:spcBef>
                        <a:spcAft>
                          <a:spcPts val="0"/>
                        </a:spcAft>
                        <a:buNone/>
                      </a:pPr>
                      <a:r>
                        <a:rPr b="1" lang="en-US" sz="1600" u="none" cap="none" strike="noStrike">
                          <a:solidFill>
                            <a:schemeClr val="dk1"/>
                          </a:solidFill>
                        </a:rPr>
                        <a:t>71</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72</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73</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74</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75</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76</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77</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78</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79</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80</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314150">
                <a:tc>
                  <a:txBody>
                    <a:bodyPr/>
                    <a:lstStyle/>
                    <a:p>
                      <a:pPr indent="0" lvl="0" marL="0" marR="0" rtl="0" algn="ctr">
                        <a:spcBef>
                          <a:spcPts val="0"/>
                        </a:spcBef>
                        <a:spcAft>
                          <a:spcPts val="0"/>
                        </a:spcAft>
                        <a:buNone/>
                      </a:pPr>
                      <a:r>
                        <a:rPr b="1" lang="en-US" sz="1600" u="none" cap="none" strike="noStrike">
                          <a:solidFill>
                            <a:schemeClr val="dk1"/>
                          </a:solidFill>
                        </a:rPr>
                        <a:t>81</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82</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83</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84</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85</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86</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87</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88</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89</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90</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314150">
                <a:tc>
                  <a:txBody>
                    <a:bodyPr/>
                    <a:lstStyle/>
                    <a:p>
                      <a:pPr indent="0" lvl="0" marL="0" marR="0" rtl="0" algn="ctr">
                        <a:spcBef>
                          <a:spcPts val="0"/>
                        </a:spcBef>
                        <a:spcAft>
                          <a:spcPts val="0"/>
                        </a:spcAft>
                        <a:buNone/>
                      </a:pPr>
                      <a:r>
                        <a:rPr b="1" lang="en-US" sz="1600" u="none" cap="none" strike="noStrike">
                          <a:solidFill>
                            <a:schemeClr val="dk1"/>
                          </a:solidFill>
                        </a:rPr>
                        <a:t>91</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92</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93</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94</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95</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96</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97</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98</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99</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100</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05"/>
                                        </p:tgtEl>
                                        <p:attrNameLst>
                                          <p:attrName>style.visibility</p:attrName>
                                        </p:attrNameLst>
                                      </p:cBhvr>
                                      <p:to>
                                        <p:strVal val="visible"/>
                                      </p:to>
                                    </p:set>
                                    <p:animEffect filter="fade" transition="in">
                                      <p:cBhvr>
                                        <p:cTn dur="500"/>
                                        <p:tgtEl>
                                          <p:spTgt spid="205"/>
                                        </p:tgtEl>
                                      </p:cBhvr>
                                    </p:animEffect>
                                  </p:childTnLst>
                                </p:cTn>
                              </p:par>
                              <p:par>
                                <p:cTn fill="hold" nodeType="withEffect" presetClass="entr" presetID="10" presetSubtype="0">
                                  <p:stCondLst>
                                    <p:cond delay="0"/>
                                  </p:stCondLst>
                                  <p:childTnLst>
                                    <p:set>
                                      <p:cBhvr>
                                        <p:cTn dur="1" fill="hold">
                                          <p:stCondLst>
                                            <p:cond delay="0"/>
                                          </p:stCondLst>
                                        </p:cTn>
                                        <p:tgtEl>
                                          <p:spTgt spid="206"/>
                                        </p:tgtEl>
                                        <p:attrNameLst>
                                          <p:attrName>style.visibility</p:attrName>
                                        </p:attrNameLst>
                                      </p:cBhvr>
                                      <p:to>
                                        <p:strVal val="visible"/>
                                      </p:to>
                                    </p:set>
                                    <p:animEffect filter="fade" transition="in">
                                      <p:cBhvr>
                                        <p:cTn dur="500"/>
                                        <p:tgtEl>
                                          <p:spTgt spid="206"/>
                                        </p:tgtEl>
                                      </p:cBhvr>
                                    </p:animEffect>
                                  </p:childTnLst>
                                </p:cTn>
                              </p:par>
                              <p:par>
                                <p:cTn fill="hold" nodeType="withEffect" presetClass="entr" presetID="10" presetSubtype="0">
                                  <p:stCondLst>
                                    <p:cond delay="0"/>
                                  </p:stCondLst>
                                  <p:childTnLst>
                                    <p:set>
                                      <p:cBhvr>
                                        <p:cTn dur="1" fill="hold">
                                          <p:stCondLst>
                                            <p:cond delay="0"/>
                                          </p:stCondLst>
                                        </p:cTn>
                                        <p:tgtEl>
                                          <p:spTgt spid="207"/>
                                        </p:tgtEl>
                                        <p:attrNameLst>
                                          <p:attrName>style.visibility</p:attrName>
                                        </p:attrNameLst>
                                      </p:cBhvr>
                                      <p:to>
                                        <p:strVal val="visible"/>
                                      </p:to>
                                    </p:set>
                                    <p:animEffect filter="fade" transition="in">
                                      <p:cBhvr>
                                        <p:cTn dur="500"/>
                                        <p:tgtEl>
                                          <p:spTgt spid="207"/>
                                        </p:tgtEl>
                                      </p:cBhvr>
                                    </p:animEffect>
                                  </p:childTnLst>
                                </p:cTn>
                              </p:par>
                              <p:par>
                                <p:cTn fill="hold" nodeType="withEffect" presetClass="entr" presetID="10" presetSubtype="0">
                                  <p:stCondLst>
                                    <p:cond delay="0"/>
                                  </p:stCondLst>
                                  <p:childTnLst>
                                    <p:set>
                                      <p:cBhvr>
                                        <p:cTn dur="1" fill="hold">
                                          <p:stCondLst>
                                            <p:cond delay="0"/>
                                          </p:stCondLst>
                                        </p:cTn>
                                        <p:tgtEl>
                                          <p:spTgt spid="208"/>
                                        </p:tgtEl>
                                        <p:attrNameLst>
                                          <p:attrName>style.visibility</p:attrName>
                                        </p:attrNameLst>
                                      </p:cBhvr>
                                      <p:to>
                                        <p:strVal val="visible"/>
                                      </p:to>
                                    </p:set>
                                    <p:animEffect filter="fade" transition="in">
                                      <p:cBhvr>
                                        <p:cTn dur="500"/>
                                        <p:tgtEl>
                                          <p:spTgt spid="208"/>
                                        </p:tgtEl>
                                      </p:cBhvr>
                                    </p:animEffect>
                                  </p:childTnLst>
                                </p:cTn>
                              </p:par>
                              <p:par>
                                <p:cTn fill="hold" nodeType="withEffect" presetClass="entr" presetID="10" presetSubtype="0">
                                  <p:stCondLst>
                                    <p:cond delay="0"/>
                                  </p:stCondLst>
                                  <p:childTnLst>
                                    <p:set>
                                      <p:cBhvr>
                                        <p:cTn dur="1" fill="hold">
                                          <p:stCondLst>
                                            <p:cond delay="0"/>
                                          </p:stCondLst>
                                        </p:cTn>
                                        <p:tgtEl>
                                          <p:spTgt spid="209"/>
                                        </p:tgtEl>
                                        <p:attrNameLst>
                                          <p:attrName>style.visibility</p:attrName>
                                        </p:attrNameLst>
                                      </p:cBhvr>
                                      <p:to>
                                        <p:strVal val="visible"/>
                                      </p:to>
                                    </p:set>
                                    <p:animEffect filter="fade" transition="in">
                                      <p:cBhvr>
                                        <p:cTn dur="500"/>
                                        <p:tgtEl>
                                          <p:spTgt spid="2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7"/>
                                        </p:tgtEl>
                                        <p:attrNameLst>
                                          <p:attrName>style.visibility</p:attrName>
                                        </p:attrNameLst>
                                      </p:cBhvr>
                                      <p:to>
                                        <p:strVal val="visible"/>
                                      </p:to>
                                    </p:set>
                                    <p:animEffect filter="fade" transition="in">
                                      <p:cBhvr>
                                        <p:cTn dur="500"/>
                                        <p:tgtEl>
                                          <p:spTgt spid="2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0"/>
                                        </p:tgtEl>
                                        <p:attrNameLst>
                                          <p:attrName>style.visibility</p:attrName>
                                        </p:attrNameLst>
                                      </p:cBhvr>
                                      <p:to>
                                        <p:strVal val="visible"/>
                                      </p:to>
                                    </p:set>
                                    <p:animEffect filter="fade" transition="in">
                                      <p:cBhvr>
                                        <p:cTn dur="500"/>
                                        <p:tgtEl>
                                          <p:spTgt spid="2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1"/>
                                        </p:tgtEl>
                                        <p:attrNameLst>
                                          <p:attrName>style.visibility</p:attrName>
                                        </p:attrNameLst>
                                      </p:cBhvr>
                                      <p:to>
                                        <p:strVal val="visible"/>
                                      </p:to>
                                    </p:set>
                                    <p:animEffect filter="fade" transition="in">
                                      <p:cBhvr>
                                        <p:cTn dur="500"/>
                                        <p:tgtEl>
                                          <p:spTgt spid="2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2"/>
                                        </p:tgtEl>
                                        <p:attrNameLst>
                                          <p:attrName>style.visibility</p:attrName>
                                        </p:attrNameLst>
                                      </p:cBhvr>
                                      <p:to>
                                        <p:strVal val="visible"/>
                                      </p:to>
                                    </p:set>
                                    <p:animEffect filter="fade" transition="in">
                                      <p:cBhvr>
                                        <p:cTn dur="500"/>
                                        <p:tgtEl>
                                          <p:spTgt spid="2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3"/>
                                        </p:tgtEl>
                                        <p:attrNameLst>
                                          <p:attrName>style.visibility</p:attrName>
                                        </p:attrNameLst>
                                      </p:cBhvr>
                                      <p:to>
                                        <p:strVal val="visible"/>
                                      </p:to>
                                    </p:set>
                                    <p:animEffect filter="fade" transition="in">
                                      <p:cBhvr>
                                        <p:cTn dur="500"/>
                                        <p:tgtEl>
                                          <p:spTgt spid="2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4"/>
                                        </p:tgtEl>
                                        <p:attrNameLst>
                                          <p:attrName>style.visibility</p:attrName>
                                        </p:attrNameLst>
                                      </p:cBhvr>
                                      <p:to>
                                        <p:strVal val="visible"/>
                                      </p:to>
                                    </p:set>
                                    <p:animEffect filter="fade" transition="in">
                                      <p:cBhvr>
                                        <p:cTn dur="500"/>
                                        <p:tgtEl>
                                          <p:spTgt spid="2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21" name="Shape 221"/>
        <p:cNvGrpSpPr/>
        <p:nvPr/>
      </p:nvGrpSpPr>
      <p:grpSpPr>
        <a:xfrm>
          <a:off x="0" y="0"/>
          <a:ext cx="0" cy="0"/>
          <a:chOff x="0" y="0"/>
          <a:chExt cx="0" cy="0"/>
        </a:xfrm>
      </p:grpSpPr>
      <p:pic>
        <p:nvPicPr>
          <p:cNvPr id="222" name="Google Shape;222;p23"/>
          <p:cNvPicPr preferRelativeResize="0"/>
          <p:nvPr/>
        </p:nvPicPr>
        <p:blipFill rotWithShape="1">
          <a:blip r:embed="rId3">
            <a:alphaModFix/>
          </a:blip>
          <a:srcRect b="14814" l="0" r="58332" t="1852"/>
          <a:stretch/>
        </p:blipFill>
        <p:spPr>
          <a:xfrm>
            <a:off x="0" y="0"/>
            <a:ext cx="4572000" cy="6858000"/>
          </a:xfrm>
          <a:prstGeom prst="rect">
            <a:avLst/>
          </a:prstGeom>
          <a:noFill/>
          <a:ln>
            <a:noFill/>
          </a:ln>
        </p:spPr>
      </p:pic>
      <p:sp>
        <p:nvSpPr>
          <p:cNvPr id="223" name="Google Shape;223;p23"/>
          <p:cNvSpPr/>
          <p:nvPr/>
        </p:nvSpPr>
        <p:spPr>
          <a:xfrm>
            <a:off x="5029200" y="2209800"/>
            <a:ext cx="3974306" cy="2362200"/>
          </a:xfrm>
          <a:prstGeom prst="rect">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chemeClr val="dk1"/>
                </a:solidFill>
                <a:latin typeface="Calibri"/>
                <a:ea typeface="Calibri"/>
                <a:cs typeface="Calibri"/>
                <a:sym typeface="Calibri"/>
              </a:rPr>
              <a:t>After seeing the clues, you have narrowed the possibilities to a small set of numbers.  Before you see the answer, select your final estimate.  Write it down, and explain to someone why you chose that number.</a:t>
            </a:r>
            <a:endParaRPr/>
          </a:p>
        </p:txBody>
      </p:sp>
      <p:sp>
        <p:nvSpPr>
          <p:cNvPr id="224" name="Google Shape;224;p23"/>
          <p:cNvSpPr txBox="1"/>
          <p:nvPr/>
        </p:nvSpPr>
        <p:spPr>
          <a:xfrm>
            <a:off x="7300226" y="6581001"/>
            <a:ext cx="1843774" cy="27699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200" u="sng">
                <a:solidFill>
                  <a:schemeClr val="hlink"/>
                </a:solidFill>
                <a:latin typeface="Calibri"/>
                <a:ea typeface="Calibri"/>
                <a:cs typeface="Calibri"/>
                <a:sym typeface="Calibri"/>
                <a:hlinkClick r:id="rId4"/>
              </a:rPr>
              <a:t>www.stevewyborney.com</a:t>
            </a:r>
            <a:endParaRPr b="1" sz="1200">
              <a:solidFill>
                <a:schemeClr val="lt1"/>
              </a:solidFill>
              <a:latin typeface="Calibri"/>
              <a:ea typeface="Calibri"/>
              <a:cs typeface="Calibri"/>
              <a:sym typeface="Calibri"/>
            </a:endParaRPr>
          </a:p>
        </p:txBody>
      </p:sp>
      <p:sp>
        <p:nvSpPr>
          <p:cNvPr id="225" name="Google Shape;225;p23"/>
          <p:cNvSpPr txBox="1"/>
          <p:nvPr/>
        </p:nvSpPr>
        <p:spPr>
          <a:xfrm>
            <a:off x="-26524" y="6581001"/>
            <a:ext cx="122809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chemeClr val="lt1"/>
                </a:solidFill>
                <a:latin typeface="Calibri"/>
                <a:ea typeface="Calibri"/>
                <a:cs typeface="Calibri"/>
                <a:sym typeface="Calibri"/>
              </a:rPr>
              <a:t>Steve Wyborney</a:t>
            </a:r>
            <a:endParaRPr b="1" sz="12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23"/>
                                        </p:tgtEl>
                                        <p:attrNameLst>
                                          <p:attrName>style.visibility</p:attrName>
                                        </p:attrNameLst>
                                      </p:cBhvr>
                                      <p:to>
                                        <p:strVal val="visible"/>
                                      </p:to>
                                    </p:set>
                                    <p:animEffect filter="fade" transition="in">
                                      <p:cBhvr>
                                        <p:cTn dur="500"/>
                                        <p:tgtEl>
                                          <p:spTgt spid="2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29" name="Shape 229"/>
        <p:cNvGrpSpPr/>
        <p:nvPr/>
      </p:nvGrpSpPr>
      <p:grpSpPr>
        <a:xfrm>
          <a:off x="0" y="0"/>
          <a:ext cx="0" cy="0"/>
          <a:chOff x="0" y="0"/>
          <a:chExt cx="0" cy="0"/>
        </a:xfrm>
      </p:grpSpPr>
      <p:sp>
        <p:nvSpPr>
          <p:cNvPr id="230" name="Google Shape;230;p24"/>
          <p:cNvSpPr/>
          <p:nvPr/>
        </p:nvSpPr>
        <p:spPr>
          <a:xfrm>
            <a:off x="5029200" y="152401"/>
            <a:ext cx="3974306" cy="1143000"/>
          </a:xfrm>
          <a:prstGeom prst="rect">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4000">
                <a:solidFill>
                  <a:schemeClr val="dk1"/>
                </a:solidFill>
                <a:latin typeface="Calibri"/>
                <a:ea typeface="Calibri"/>
                <a:cs typeface="Calibri"/>
                <a:sym typeface="Calibri"/>
              </a:rPr>
              <a:t>59 spool holders</a:t>
            </a:r>
            <a:endParaRPr/>
          </a:p>
        </p:txBody>
      </p:sp>
      <p:pic>
        <p:nvPicPr>
          <p:cNvPr id="231" name="Google Shape;231;p24"/>
          <p:cNvPicPr preferRelativeResize="0"/>
          <p:nvPr/>
        </p:nvPicPr>
        <p:blipFill rotWithShape="1">
          <a:blip r:embed="rId3">
            <a:alphaModFix/>
          </a:blip>
          <a:srcRect b="14814" l="0" r="58332" t="1852"/>
          <a:stretch/>
        </p:blipFill>
        <p:spPr>
          <a:xfrm>
            <a:off x="0" y="0"/>
            <a:ext cx="4572000" cy="6858000"/>
          </a:xfrm>
          <a:prstGeom prst="rect">
            <a:avLst/>
          </a:prstGeom>
          <a:noFill/>
          <a:ln>
            <a:noFill/>
          </a:ln>
        </p:spPr>
      </p:pic>
      <p:sp>
        <p:nvSpPr>
          <p:cNvPr id="232" name="Google Shape;232;p24"/>
          <p:cNvSpPr/>
          <p:nvPr/>
        </p:nvSpPr>
        <p:spPr>
          <a:xfrm>
            <a:off x="5020519" y="174586"/>
            <a:ext cx="3974306" cy="1143001"/>
          </a:xfrm>
          <a:prstGeom prst="rect">
            <a:avLst/>
          </a:prstGeom>
          <a:solidFill>
            <a:srgbClr val="FF0000"/>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dk1"/>
                </a:solidFill>
                <a:latin typeface="Calibri"/>
                <a:ea typeface="Calibri"/>
                <a:cs typeface="Calibri"/>
                <a:sym typeface="Calibri"/>
              </a:rPr>
              <a:t>The Reveal</a:t>
            </a:r>
            <a:endParaRPr/>
          </a:p>
          <a:p>
            <a:pPr indent="0" lvl="0" marL="0" marR="0" rtl="0" algn="ctr">
              <a:spcBef>
                <a:spcPts val="0"/>
              </a:spcBef>
              <a:spcAft>
                <a:spcPts val="0"/>
              </a:spcAft>
              <a:buNone/>
            </a:pPr>
            <a:r>
              <a:rPr b="1" lang="en-US" sz="2400">
                <a:solidFill>
                  <a:schemeClr val="dk1"/>
                </a:solidFill>
                <a:latin typeface="Calibri"/>
                <a:ea typeface="Calibri"/>
                <a:cs typeface="Calibri"/>
                <a:sym typeface="Calibri"/>
              </a:rPr>
              <a:t>Click to see the answer.</a:t>
            </a:r>
            <a:endParaRPr/>
          </a:p>
        </p:txBody>
      </p:sp>
      <p:sp>
        <p:nvSpPr>
          <p:cNvPr id="233" name="Google Shape;233;p24"/>
          <p:cNvSpPr/>
          <p:nvPr/>
        </p:nvSpPr>
        <p:spPr>
          <a:xfrm>
            <a:off x="4296107" y="876300"/>
            <a:ext cx="3974306" cy="3467100"/>
          </a:xfrm>
          <a:prstGeom prst="rect">
            <a:avLst/>
          </a:prstGeom>
          <a:solidFill>
            <a:srgbClr val="FFFF00"/>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600">
                <a:solidFill>
                  <a:schemeClr val="dk1"/>
                </a:solidFill>
                <a:latin typeface="Calibri"/>
                <a:ea typeface="Calibri"/>
                <a:cs typeface="Calibri"/>
                <a:sym typeface="Calibri"/>
              </a:rPr>
              <a:t>Important Note:</a:t>
            </a:r>
            <a:endParaRPr/>
          </a:p>
          <a:p>
            <a:pPr indent="0" lvl="0" marL="0" marR="0" rtl="0" algn="ctr">
              <a:spcBef>
                <a:spcPts val="0"/>
              </a:spcBef>
              <a:spcAft>
                <a:spcPts val="0"/>
              </a:spcAft>
              <a:buNone/>
            </a:pPr>
            <a:r>
              <a:rPr b="1" lang="en-US" sz="1600">
                <a:solidFill>
                  <a:schemeClr val="dk1"/>
                </a:solidFill>
                <a:latin typeface="Calibri"/>
                <a:ea typeface="Calibri"/>
                <a:cs typeface="Calibri"/>
                <a:sym typeface="Calibri"/>
              </a:rPr>
              <a:t>If you can see this box, then the slide show is not playing and the reveal won’t work. </a:t>
            </a:r>
            <a:endParaRPr/>
          </a:p>
          <a:p>
            <a:pPr indent="0" lvl="0" marL="0" marR="0" rtl="0" algn="ctr">
              <a:spcBef>
                <a:spcPts val="0"/>
              </a:spcBef>
              <a:spcAft>
                <a:spcPts val="0"/>
              </a:spcAft>
              <a:buNone/>
            </a:pPr>
            <a:r>
              <a:t/>
            </a:r>
            <a:endParaRPr b="1" sz="1600">
              <a:solidFill>
                <a:schemeClr val="dk1"/>
              </a:solidFill>
              <a:latin typeface="Calibri"/>
              <a:ea typeface="Calibri"/>
              <a:cs typeface="Calibri"/>
              <a:sym typeface="Calibri"/>
            </a:endParaRPr>
          </a:p>
          <a:p>
            <a:pPr indent="0" lvl="0" marL="0" marR="0" rtl="0" algn="ctr">
              <a:spcBef>
                <a:spcPts val="0"/>
              </a:spcBef>
              <a:spcAft>
                <a:spcPts val="0"/>
              </a:spcAft>
              <a:buNone/>
            </a:pPr>
            <a:r>
              <a:rPr b="1" lang="en-US" sz="1600">
                <a:solidFill>
                  <a:schemeClr val="dk1"/>
                </a:solidFill>
                <a:latin typeface="Calibri"/>
                <a:ea typeface="Calibri"/>
                <a:cs typeface="Calibri"/>
                <a:sym typeface="Calibri"/>
              </a:rPr>
              <a:t>Here is the solution:</a:t>
            </a:r>
            <a:endParaRPr/>
          </a:p>
          <a:p>
            <a:pPr indent="0" lvl="0" marL="0" marR="0" rtl="0" algn="ctr">
              <a:spcBef>
                <a:spcPts val="0"/>
              </a:spcBef>
              <a:spcAft>
                <a:spcPts val="0"/>
              </a:spcAft>
              <a:buNone/>
            </a:pPr>
            <a:r>
              <a:t/>
            </a:r>
            <a:endParaRPr b="1" sz="1600">
              <a:solidFill>
                <a:schemeClr val="dk1"/>
              </a:solidFill>
              <a:latin typeface="Calibri"/>
              <a:ea typeface="Calibri"/>
              <a:cs typeface="Calibri"/>
              <a:sym typeface="Calibri"/>
            </a:endParaRPr>
          </a:p>
          <a:p>
            <a:pPr indent="0" lvl="0" marL="0" marR="0" rtl="0" algn="ctr">
              <a:spcBef>
                <a:spcPts val="0"/>
              </a:spcBef>
              <a:spcAft>
                <a:spcPts val="0"/>
              </a:spcAft>
              <a:buNone/>
            </a:pPr>
            <a:r>
              <a:rPr b="1" lang="en-US" sz="1600">
                <a:solidFill>
                  <a:schemeClr val="dk1"/>
                </a:solidFill>
                <a:latin typeface="Calibri"/>
                <a:ea typeface="Calibri"/>
                <a:cs typeface="Calibri"/>
                <a:sym typeface="Calibri"/>
              </a:rPr>
              <a:t>If you are using PowerPoint, click on Slide Show, then click on From Beginning.</a:t>
            </a:r>
            <a:endParaRPr/>
          </a:p>
          <a:p>
            <a:pPr indent="0" lvl="0" marL="0" marR="0" rtl="0" algn="ctr">
              <a:spcBef>
                <a:spcPts val="0"/>
              </a:spcBef>
              <a:spcAft>
                <a:spcPts val="0"/>
              </a:spcAft>
              <a:buNone/>
            </a:pPr>
            <a:r>
              <a:t/>
            </a:r>
            <a:endParaRPr b="1" sz="1600">
              <a:solidFill>
                <a:schemeClr val="dk1"/>
              </a:solidFill>
              <a:latin typeface="Calibri"/>
              <a:ea typeface="Calibri"/>
              <a:cs typeface="Calibri"/>
              <a:sym typeface="Calibri"/>
            </a:endParaRPr>
          </a:p>
          <a:p>
            <a:pPr indent="0" lvl="0" marL="0" marR="0" rtl="0" algn="ctr">
              <a:spcBef>
                <a:spcPts val="0"/>
              </a:spcBef>
              <a:spcAft>
                <a:spcPts val="0"/>
              </a:spcAft>
              <a:buNone/>
            </a:pPr>
            <a:r>
              <a:rPr b="1" lang="en-US" sz="1600">
                <a:solidFill>
                  <a:schemeClr val="dk1"/>
                </a:solidFill>
                <a:latin typeface="Calibri"/>
                <a:ea typeface="Calibri"/>
                <a:cs typeface="Calibri"/>
                <a:sym typeface="Calibri"/>
              </a:rPr>
              <a:t>If you are using Google Slides, click on View then Present.</a:t>
            </a:r>
            <a:endParaRPr/>
          </a:p>
        </p:txBody>
      </p:sp>
      <p:sp>
        <p:nvSpPr>
          <p:cNvPr id="234" name="Google Shape;234;p24"/>
          <p:cNvSpPr txBox="1"/>
          <p:nvPr/>
        </p:nvSpPr>
        <p:spPr>
          <a:xfrm>
            <a:off x="7300226" y="6581001"/>
            <a:ext cx="1843774" cy="27699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200" u="sng">
                <a:solidFill>
                  <a:schemeClr val="hlink"/>
                </a:solidFill>
                <a:latin typeface="Calibri"/>
                <a:ea typeface="Calibri"/>
                <a:cs typeface="Calibri"/>
                <a:sym typeface="Calibri"/>
                <a:hlinkClick r:id="rId4"/>
              </a:rPr>
              <a:t>www.stevewyborney.com</a:t>
            </a:r>
            <a:endParaRPr b="1" sz="1200">
              <a:solidFill>
                <a:schemeClr val="lt1"/>
              </a:solidFill>
              <a:latin typeface="Calibri"/>
              <a:ea typeface="Calibri"/>
              <a:cs typeface="Calibri"/>
              <a:sym typeface="Calibri"/>
            </a:endParaRPr>
          </a:p>
        </p:txBody>
      </p:sp>
      <p:sp>
        <p:nvSpPr>
          <p:cNvPr id="235" name="Google Shape;235;p24"/>
          <p:cNvSpPr txBox="1"/>
          <p:nvPr/>
        </p:nvSpPr>
        <p:spPr>
          <a:xfrm>
            <a:off x="-26524" y="6581001"/>
            <a:ext cx="122809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chemeClr val="lt1"/>
                </a:solidFill>
                <a:latin typeface="Calibri"/>
                <a:ea typeface="Calibri"/>
                <a:cs typeface="Calibri"/>
                <a:sym typeface="Calibri"/>
              </a:rPr>
              <a:t>Steve Wyborney</a:t>
            </a:r>
            <a:endParaRPr b="1" sz="12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xit" presetID="1" presetSubtype="0">
                                  <p:stCondLst>
                                    <p:cond delay="0"/>
                                  </p:stCondLst>
                                  <p:childTnLst>
                                    <p:set>
                                      <p:cBhvr>
                                        <p:cTn dur="1" fill="hold">
                                          <p:stCondLst>
                                            <p:cond delay="1"/>
                                          </p:stCondLst>
                                        </p:cTn>
                                        <p:tgtEl>
                                          <p:spTgt spid="23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232"/>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cxnSp>
        <p:nvCxnSpPr>
          <p:cNvPr id="240" name="Google Shape;240;p25"/>
          <p:cNvCxnSpPr/>
          <p:nvPr/>
        </p:nvCxnSpPr>
        <p:spPr>
          <a:xfrm>
            <a:off x="6934200" y="1828800"/>
            <a:ext cx="0" cy="1772454"/>
          </a:xfrm>
          <a:prstGeom prst="straightConnector1">
            <a:avLst/>
          </a:prstGeom>
          <a:noFill/>
          <a:ln cap="flat" cmpd="sng" w="38100">
            <a:solidFill>
              <a:schemeClr val="dk1"/>
            </a:solidFill>
            <a:prstDash val="solid"/>
            <a:round/>
            <a:headEnd len="sm" w="sm" type="none"/>
            <a:tailEnd len="sm" w="sm" type="none"/>
          </a:ln>
        </p:spPr>
      </p:cxnSp>
      <p:cxnSp>
        <p:nvCxnSpPr>
          <p:cNvPr id="241" name="Google Shape;241;p25"/>
          <p:cNvCxnSpPr/>
          <p:nvPr/>
        </p:nvCxnSpPr>
        <p:spPr>
          <a:xfrm>
            <a:off x="4648200" y="1828800"/>
            <a:ext cx="0" cy="1772454"/>
          </a:xfrm>
          <a:prstGeom prst="straightConnector1">
            <a:avLst/>
          </a:prstGeom>
          <a:noFill/>
          <a:ln cap="flat" cmpd="sng" w="38100">
            <a:solidFill>
              <a:schemeClr val="dk1"/>
            </a:solidFill>
            <a:prstDash val="solid"/>
            <a:round/>
            <a:headEnd len="sm" w="sm" type="none"/>
            <a:tailEnd len="sm" w="sm" type="none"/>
          </a:ln>
        </p:spPr>
      </p:cxnSp>
      <p:pic>
        <p:nvPicPr>
          <p:cNvPr descr="C:\Users\Steve Wyborney\Desktop\Part 4 Featured Pic.jpg" id="242" name="Google Shape;242;p25">
            <a:hlinkClick r:id="rId3"/>
          </p:cNvPr>
          <p:cNvPicPr preferRelativeResize="0"/>
          <p:nvPr/>
        </p:nvPicPr>
        <p:blipFill rotWithShape="1">
          <a:blip r:embed="rId4">
            <a:alphaModFix/>
          </a:blip>
          <a:srcRect b="0" l="0" r="0" t="0"/>
          <a:stretch/>
        </p:blipFill>
        <p:spPr>
          <a:xfrm>
            <a:off x="7460505" y="2023634"/>
            <a:ext cx="1256957" cy="942718"/>
          </a:xfrm>
          <a:prstGeom prst="rect">
            <a:avLst/>
          </a:prstGeom>
          <a:noFill/>
          <a:ln>
            <a:noFill/>
          </a:ln>
        </p:spPr>
      </p:pic>
      <p:pic>
        <p:nvPicPr>
          <p:cNvPr descr="C:\Users\Steve Wyborney\Desktop\Presentation1.jpg" id="243" name="Google Shape;243;p25">
            <a:hlinkClick r:id="rId5"/>
          </p:cNvPr>
          <p:cNvPicPr preferRelativeResize="0"/>
          <p:nvPr/>
        </p:nvPicPr>
        <p:blipFill rotWithShape="1">
          <a:blip r:embed="rId6">
            <a:alphaModFix/>
          </a:blip>
          <a:srcRect b="0" l="0" r="0" t="0"/>
          <a:stretch/>
        </p:blipFill>
        <p:spPr>
          <a:xfrm>
            <a:off x="6176717" y="3886192"/>
            <a:ext cx="1221978" cy="916483"/>
          </a:xfrm>
          <a:prstGeom prst="rect">
            <a:avLst/>
          </a:prstGeom>
          <a:noFill/>
          <a:ln cap="flat" cmpd="sng" w="19050">
            <a:solidFill>
              <a:schemeClr val="dk1"/>
            </a:solidFill>
            <a:prstDash val="solid"/>
            <a:round/>
            <a:headEnd len="sm" w="sm" type="none"/>
            <a:tailEnd len="sm" w="sm" type="none"/>
          </a:ln>
        </p:spPr>
      </p:pic>
      <p:sp>
        <p:nvSpPr>
          <p:cNvPr id="244" name="Google Shape;244;p25"/>
          <p:cNvSpPr txBox="1"/>
          <p:nvPr/>
        </p:nvSpPr>
        <p:spPr>
          <a:xfrm>
            <a:off x="6019800" y="4858623"/>
            <a:ext cx="1519968"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100">
                <a:solidFill>
                  <a:schemeClr val="dk1"/>
                </a:solidFill>
                <a:latin typeface="Calibri"/>
                <a:ea typeface="Calibri"/>
                <a:cs typeface="Calibri"/>
                <a:sym typeface="Calibri"/>
              </a:rPr>
              <a:t>80 Cube Conversations</a:t>
            </a:r>
            <a:endParaRPr/>
          </a:p>
          <a:p>
            <a:pPr indent="0" lvl="0" marL="0" marR="0" rtl="0" algn="ctr">
              <a:spcBef>
                <a:spcPts val="0"/>
              </a:spcBef>
              <a:spcAft>
                <a:spcPts val="0"/>
              </a:spcAft>
              <a:buNone/>
            </a:pPr>
            <a:r>
              <a:rPr b="1" lang="en-US" sz="1100">
                <a:solidFill>
                  <a:schemeClr val="dk1"/>
                </a:solidFill>
                <a:latin typeface="Calibri"/>
                <a:ea typeface="Calibri"/>
                <a:cs typeface="Calibri"/>
                <a:sym typeface="Calibri"/>
              </a:rPr>
              <a:t>Lessons</a:t>
            </a:r>
            <a:endParaRPr b="1" sz="1100">
              <a:solidFill>
                <a:schemeClr val="dk1"/>
              </a:solidFill>
              <a:latin typeface="Calibri"/>
              <a:ea typeface="Calibri"/>
              <a:cs typeface="Calibri"/>
              <a:sym typeface="Calibri"/>
            </a:endParaRPr>
          </a:p>
        </p:txBody>
      </p:sp>
      <p:pic>
        <p:nvPicPr>
          <p:cNvPr id="245" name="Google Shape;245;p25">
            <a:hlinkClick r:id="rId7"/>
          </p:cNvPr>
          <p:cNvPicPr preferRelativeResize="0"/>
          <p:nvPr/>
        </p:nvPicPr>
        <p:blipFill rotWithShape="1">
          <a:blip r:embed="rId8">
            <a:alphaModFix/>
          </a:blip>
          <a:srcRect b="0" l="0" r="0" t="0"/>
          <a:stretch/>
        </p:blipFill>
        <p:spPr>
          <a:xfrm>
            <a:off x="381000" y="3887839"/>
            <a:ext cx="1217004" cy="912753"/>
          </a:xfrm>
          <a:prstGeom prst="rect">
            <a:avLst/>
          </a:prstGeom>
          <a:noFill/>
          <a:ln cap="flat" cmpd="sng" w="19050">
            <a:solidFill>
              <a:schemeClr val="dk1"/>
            </a:solidFill>
            <a:prstDash val="solid"/>
            <a:round/>
            <a:headEnd len="sm" w="sm" type="none"/>
            <a:tailEnd len="sm" w="sm" type="none"/>
          </a:ln>
        </p:spPr>
      </p:pic>
      <p:pic>
        <p:nvPicPr>
          <p:cNvPr descr="C:\Users\Steve Wyborney\Desktop\20 Days Title Pic.jpg" id="246" name="Google Shape;246;p25">
            <a:hlinkClick r:id="rId9"/>
          </p:cNvPr>
          <p:cNvPicPr preferRelativeResize="0"/>
          <p:nvPr/>
        </p:nvPicPr>
        <p:blipFill rotWithShape="1">
          <a:blip r:embed="rId10">
            <a:alphaModFix/>
          </a:blip>
          <a:srcRect b="0" l="0" r="0" t="0"/>
          <a:stretch/>
        </p:blipFill>
        <p:spPr>
          <a:xfrm>
            <a:off x="7744036" y="3858098"/>
            <a:ext cx="1240944" cy="930708"/>
          </a:xfrm>
          <a:prstGeom prst="rect">
            <a:avLst/>
          </a:prstGeom>
          <a:noFill/>
          <a:ln cap="flat" cmpd="sng" w="19050">
            <a:solidFill>
              <a:schemeClr val="dk1"/>
            </a:solidFill>
            <a:prstDash val="solid"/>
            <a:round/>
            <a:headEnd len="sm" w="sm" type="none"/>
            <a:tailEnd len="sm" w="sm" type="none"/>
          </a:ln>
        </p:spPr>
      </p:pic>
      <p:pic>
        <p:nvPicPr>
          <p:cNvPr descr="C:\Users\Steve Wyborney\Desktop\SPLAT blog post folder\Splat Promo Images and GIFs\Splat Level 3 B.jpg" id="247" name="Google Shape;247;p25">
            <a:hlinkClick r:id="rId11"/>
          </p:cNvPr>
          <p:cNvPicPr preferRelativeResize="0"/>
          <p:nvPr/>
        </p:nvPicPr>
        <p:blipFill rotWithShape="1">
          <a:blip r:embed="rId12">
            <a:alphaModFix/>
          </a:blip>
          <a:srcRect b="0" l="0" r="0" t="0"/>
          <a:stretch/>
        </p:blipFill>
        <p:spPr>
          <a:xfrm>
            <a:off x="1828800" y="3886192"/>
            <a:ext cx="1219200" cy="914400"/>
          </a:xfrm>
          <a:prstGeom prst="rect">
            <a:avLst/>
          </a:prstGeom>
          <a:noFill/>
          <a:ln cap="flat" cmpd="sng" w="19050">
            <a:solidFill>
              <a:schemeClr val="dk1"/>
            </a:solidFill>
            <a:prstDash val="solid"/>
            <a:round/>
            <a:headEnd len="sm" w="sm" type="none"/>
            <a:tailEnd len="sm" w="sm" type="none"/>
          </a:ln>
        </p:spPr>
      </p:pic>
      <p:sp>
        <p:nvSpPr>
          <p:cNvPr id="248" name="Google Shape;248;p25"/>
          <p:cNvSpPr txBox="1"/>
          <p:nvPr/>
        </p:nvSpPr>
        <p:spPr>
          <a:xfrm>
            <a:off x="1828804" y="4788805"/>
            <a:ext cx="1217000"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100">
                <a:solidFill>
                  <a:schemeClr val="dk1"/>
                </a:solidFill>
                <a:latin typeface="Calibri"/>
                <a:ea typeface="Calibri"/>
                <a:cs typeface="Calibri"/>
                <a:sym typeface="Calibri"/>
              </a:rPr>
              <a:t>The Original </a:t>
            </a:r>
            <a:endParaRPr/>
          </a:p>
          <a:p>
            <a:pPr indent="0" lvl="0" marL="0" marR="0" rtl="0" algn="ctr">
              <a:spcBef>
                <a:spcPts val="0"/>
              </a:spcBef>
              <a:spcAft>
                <a:spcPts val="0"/>
              </a:spcAft>
              <a:buNone/>
            </a:pPr>
            <a:r>
              <a:rPr b="1" lang="en-US" sz="1100">
                <a:solidFill>
                  <a:schemeClr val="dk1"/>
                </a:solidFill>
                <a:latin typeface="Calibri"/>
                <a:ea typeface="Calibri"/>
                <a:cs typeface="Calibri"/>
                <a:sym typeface="Calibri"/>
              </a:rPr>
              <a:t>50 Splat! Lessons </a:t>
            </a:r>
            <a:endParaRPr b="1" sz="1100">
              <a:solidFill>
                <a:schemeClr val="dk1"/>
              </a:solidFill>
              <a:latin typeface="Calibri"/>
              <a:ea typeface="Calibri"/>
              <a:cs typeface="Calibri"/>
              <a:sym typeface="Calibri"/>
            </a:endParaRPr>
          </a:p>
        </p:txBody>
      </p:sp>
      <p:pic>
        <p:nvPicPr>
          <p:cNvPr descr="C:\Users\Steve Wyborney\Desktop\Splat Promos HUGE SET\Slide6.JPG" id="249" name="Google Shape;249;p25">
            <a:hlinkClick r:id="rId13"/>
          </p:cNvPr>
          <p:cNvPicPr preferRelativeResize="0"/>
          <p:nvPr/>
        </p:nvPicPr>
        <p:blipFill rotWithShape="1">
          <a:blip r:embed="rId14">
            <a:alphaModFix/>
          </a:blip>
          <a:srcRect b="0" l="0" r="0" t="0"/>
          <a:stretch/>
        </p:blipFill>
        <p:spPr>
          <a:xfrm>
            <a:off x="3256821" y="3886192"/>
            <a:ext cx="1219200" cy="914400"/>
          </a:xfrm>
          <a:prstGeom prst="rect">
            <a:avLst/>
          </a:prstGeom>
          <a:noFill/>
          <a:ln cap="flat" cmpd="sng" w="19050">
            <a:solidFill>
              <a:schemeClr val="dk1"/>
            </a:solidFill>
            <a:prstDash val="solid"/>
            <a:round/>
            <a:headEnd len="sm" w="sm" type="none"/>
            <a:tailEnd len="sm" w="sm" type="none"/>
          </a:ln>
        </p:spPr>
      </p:pic>
      <p:sp>
        <p:nvSpPr>
          <p:cNvPr id="250" name="Google Shape;250;p25"/>
          <p:cNvSpPr txBox="1"/>
          <p:nvPr/>
        </p:nvSpPr>
        <p:spPr>
          <a:xfrm>
            <a:off x="3065249" y="4823928"/>
            <a:ext cx="1519967"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100">
                <a:solidFill>
                  <a:schemeClr val="dk1"/>
                </a:solidFill>
                <a:latin typeface="Calibri"/>
                <a:ea typeface="Calibri"/>
                <a:cs typeface="Calibri"/>
                <a:sym typeface="Calibri"/>
              </a:rPr>
              <a:t>The Original 20 Fraction Splat! Lessons</a:t>
            </a:r>
            <a:endParaRPr b="1" sz="1100">
              <a:solidFill>
                <a:schemeClr val="dk1"/>
              </a:solidFill>
              <a:latin typeface="Calibri"/>
              <a:ea typeface="Calibri"/>
              <a:cs typeface="Calibri"/>
              <a:sym typeface="Calibri"/>
            </a:endParaRPr>
          </a:p>
        </p:txBody>
      </p:sp>
      <p:sp>
        <p:nvSpPr>
          <p:cNvPr id="251" name="Google Shape;251;p25"/>
          <p:cNvSpPr txBox="1"/>
          <p:nvPr/>
        </p:nvSpPr>
        <p:spPr>
          <a:xfrm>
            <a:off x="0" y="3595300"/>
            <a:ext cx="4141968"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dk1"/>
                </a:solidFill>
                <a:latin typeface="Calibri"/>
                <a:ea typeface="Calibri"/>
                <a:cs typeface="Calibri"/>
                <a:sym typeface="Calibri"/>
              </a:rPr>
              <a:t>More Free, Downloadable Resources From Blog Posts</a:t>
            </a:r>
            <a:endParaRPr/>
          </a:p>
        </p:txBody>
      </p:sp>
      <p:sp>
        <p:nvSpPr>
          <p:cNvPr id="252" name="Google Shape;252;p25">
            <a:hlinkClick r:id="rId15"/>
          </p:cNvPr>
          <p:cNvSpPr txBox="1"/>
          <p:nvPr/>
        </p:nvSpPr>
        <p:spPr>
          <a:xfrm>
            <a:off x="7446040" y="4788806"/>
            <a:ext cx="1815820"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100">
                <a:solidFill>
                  <a:schemeClr val="dk1"/>
                </a:solidFill>
                <a:latin typeface="Calibri"/>
                <a:ea typeface="Calibri"/>
                <a:cs typeface="Calibri"/>
                <a:sym typeface="Calibri"/>
              </a:rPr>
              <a:t>20 Days of Number Sense </a:t>
            </a:r>
            <a:endParaRPr/>
          </a:p>
          <a:p>
            <a:pPr indent="0" lvl="0" marL="0" marR="0" rtl="0" algn="ctr">
              <a:spcBef>
                <a:spcPts val="0"/>
              </a:spcBef>
              <a:spcAft>
                <a:spcPts val="0"/>
              </a:spcAft>
              <a:buNone/>
            </a:pPr>
            <a:r>
              <a:rPr b="1" lang="en-US" sz="1100">
                <a:solidFill>
                  <a:schemeClr val="dk1"/>
                </a:solidFill>
                <a:latin typeface="Calibri"/>
                <a:ea typeface="Calibri"/>
                <a:cs typeface="Calibri"/>
                <a:sym typeface="Calibri"/>
              </a:rPr>
              <a:t>&amp; Rich Math Talk</a:t>
            </a:r>
            <a:endParaRPr b="1" sz="1100">
              <a:solidFill>
                <a:schemeClr val="dk1"/>
              </a:solidFill>
              <a:latin typeface="Calibri"/>
              <a:ea typeface="Calibri"/>
              <a:cs typeface="Calibri"/>
              <a:sym typeface="Calibri"/>
            </a:endParaRPr>
          </a:p>
        </p:txBody>
      </p:sp>
      <p:pic>
        <p:nvPicPr>
          <p:cNvPr descr="C:\Users\Steve Wyborney\Desktop\8.8.2018 Desktop\Estimation Clipboard Desktop Materials\Bundle 1 Glasses Pic.jpg" id="253" name="Google Shape;253;p25">
            <a:hlinkClick r:id="rId16"/>
          </p:cNvPr>
          <p:cNvPicPr preferRelativeResize="0"/>
          <p:nvPr/>
        </p:nvPicPr>
        <p:blipFill rotWithShape="1">
          <a:blip r:embed="rId17">
            <a:alphaModFix/>
          </a:blip>
          <a:srcRect b="0" l="0" r="0" t="0"/>
          <a:stretch/>
        </p:blipFill>
        <p:spPr>
          <a:xfrm>
            <a:off x="4704294" y="3888811"/>
            <a:ext cx="1250801" cy="938101"/>
          </a:xfrm>
          <a:prstGeom prst="rect">
            <a:avLst/>
          </a:prstGeom>
          <a:noFill/>
          <a:ln cap="flat" cmpd="sng" w="19050">
            <a:solidFill>
              <a:schemeClr val="dk1"/>
            </a:solidFill>
            <a:prstDash val="solid"/>
            <a:round/>
            <a:headEnd len="sm" w="sm" type="none"/>
            <a:tailEnd len="sm" w="sm" type="none"/>
          </a:ln>
        </p:spPr>
      </p:pic>
      <p:sp>
        <p:nvSpPr>
          <p:cNvPr id="254" name="Google Shape;254;p25"/>
          <p:cNvSpPr txBox="1"/>
          <p:nvPr/>
        </p:nvSpPr>
        <p:spPr>
          <a:xfrm>
            <a:off x="4358813" y="4903113"/>
            <a:ext cx="1815820"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100" u="sng">
                <a:solidFill>
                  <a:schemeClr val="hlink"/>
                </a:solidFill>
                <a:latin typeface="Calibri"/>
                <a:ea typeface="Calibri"/>
                <a:cs typeface="Calibri"/>
                <a:sym typeface="Calibri"/>
                <a:hlinkClick r:id="rId18"/>
              </a:rPr>
              <a:t>The Original 40 Estimation Clipboard Sets</a:t>
            </a:r>
            <a:endParaRPr b="1" sz="1100">
              <a:solidFill>
                <a:schemeClr val="dk1"/>
              </a:solidFill>
              <a:latin typeface="Calibri"/>
              <a:ea typeface="Calibri"/>
              <a:cs typeface="Calibri"/>
              <a:sym typeface="Calibri"/>
            </a:endParaRPr>
          </a:p>
        </p:txBody>
      </p:sp>
      <p:cxnSp>
        <p:nvCxnSpPr>
          <p:cNvPr id="255" name="Google Shape;255;p25"/>
          <p:cNvCxnSpPr/>
          <p:nvPr/>
        </p:nvCxnSpPr>
        <p:spPr>
          <a:xfrm>
            <a:off x="0" y="3601254"/>
            <a:ext cx="9144000" cy="0"/>
          </a:xfrm>
          <a:prstGeom prst="straightConnector1">
            <a:avLst/>
          </a:prstGeom>
          <a:noFill/>
          <a:ln cap="flat" cmpd="sng" w="38100">
            <a:solidFill>
              <a:schemeClr val="dk1"/>
            </a:solidFill>
            <a:prstDash val="solid"/>
            <a:round/>
            <a:headEnd len="sm" w="sm" type="none"/>
            <a:tailEnd len="sm" w="sm" type="none"/>
          </a:ln>
        </p:spPr>
      </p:cxnSp>
      <p:cxnSp>
        <p:nvCxnSpPr>
          <p:cNvPr id="256" name="Google Shape;256;p25"/>
          <p:cNvCxnSpPr/>
          <p:nvPr/>
        </p:nvCxnSpPr>
        <p:spPr>
          <a:xfrm>
            <a:off x="0" y="5334000"/>
            <a:ext cx="9144000" cy="0"/>
          </a:xfrm>
          <a:prstGeom prst="straightConnector1">
            <a:avLst/>
          </a:prstGeom>
          <a:noFill/>
          <a:ln cap="flat" cmpd="sng" w="38100">
            <a:solidFill>
              <a:schemeClr val="dk1"/>
            </a:solidFill>
            <a:prstDash val="solid"/>
            <a:round/>
            <a:headEnd len="sm" w="sm" type="none"/>
            <a:tailEnd len="sm" w="sm" type="none"/>
          </a:ln>
        </p:spPr>
      </p:cxnSp>
      <p:pic>
        <p:nvPicPr>
          <p:cNvPr id="257" name="Google Shape;257;p25">
            <a:hlinkClick r:id="rId19"/>
          </p:cNvPr>
          <p:cNvPicPr preferRelativeResize="0"/>
          <p:nvPr/>
        </p:nvPicPr>
        <p:blipFill rotWithShape="1">
          <a:blip r:embed="rId20">
            <a:alphaModFix/>
          </a:blip>
          <a:srcRect b="0" l="0" r="0" t="25424"/>
          <a:stretch/>
        </p:blipFill>
        <p:spPr>
          <a:xfrm>
            <a:off x="5105400" y="5417451"/>
            <a:ext cx="3962400" cy="1364349"/>
          </a:xfrm>
          <a:prstGeom prst="rect">
            <a:avLst/>
          </a:prstGeom>
          <a:noFill/>
          <a:ln cap="flat" cmpd="sng" w="19050">
            <a:solidFill>
              <a:schemeClr val="dk1"/>
            </a:solidFill>
            <a:prstDash val="solid"/>
            <a:miter lim="800000"/>
            <a:headEnd len="sm" w="sm" type="none"/>
            <a:tailEnd len="sm" w="sm" type="none"/>
          </a:ln>
        </p:spPr>
      </p:pic>
      <p:sp>
        <p:nvSpPr>
          <p:cNvPr id="258" name="Google Shape;258;p25">
            <a:hlinkClick r:id="rId21"/>
          </p:cNvPr>
          <p:cNvSpPr txBox="1"/>
          <p:nvPr/>
        </p:nvSpPr>
        <p:spPr>
          <a:xfrm>
            <a:off x="393026" y="4800592"/>
            <a:ext cx="1192955"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100" u="sng">
                <a:solidFill>
                  <a:schemeClr val="hlink"/>
                </a:solidFill>
                <a:latin typeface="Calibri"/>
                <a:ea typeface="Calibri"/>
                <a:cs typeface="Calibri"/>
                <a:sym typeface="Calibri"/>
                <a:hlinkClick r:id="rId22"/>
              </a:rPr>
              <a:t>51 Esti-Mysteries</a:t>
            </a:r>
            <a:endParaRPr b="1" sz="1100">
              <a:solidFill>
                <a:schemeClr val="dk1"/>
              </a:solidFill>
              <a:latin typeface="Calibri"/>
              <a:ea typeface="Calibri"/>
              <a:cs typeface="Calibri"/>
              <a:sym typeface="Calibri"/>
            </a:endParaRPr>
          </a:p>
        </p:txBody>
      </p:sp>
      <p:sp>
        <p:nvSpPr>
          <p:cNvPr id="259" name="Google Shape;259;p25"/>
          <p:cNvSpPr txBox="1"/>
          <p:nvPr/>
        </p:nvSpPr>
        <p:spPr>
          <a:xfrm>
            <a:off x="0" y="5349895"/>
            <a:ext cx="5257800" cy="150810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dk1"/>
                </a:solidFill>
                <a:latin typeface="Calibri"/>
                <a:ea typeface="Calibri"/>
                <a:cs typeface="Calibri"/>
                <a:sym typeface="Calibri"/>
              </a:rPr>
              <a:t>The Multiplication Course (a free course for students and teachers)</a:t>
            </a:r>
            <a:endParaRPr/>
          </a:p>
          <a:p>
            <a:pPr indent="0" lvl="0" marL="0" marR="0" rtl="0" algn="l">
              <a:spcBef>
                <a:spcPts val="0"/>
              </a:spcBef>
              <a:spcAft>
                <a:spcPts val="0"/>
              </a:spcAft>
              <a:buNone/>
            </a:pPr>
            <a:r>
              <a:t/>
            </a:r>
            <a:endParaRPr b="1" sz="1100">
              <a:solidFill>
                <a:schemeClr val="dk1"/>
              </a:solidFill>
              <a:latin typeface="Calibri"/>
              <a:ea typeface="Calibri"/>
              <a:cs typeface="Calibri"/>
              <a:sym typeface="Calibri"/>
            </a:endParaRPr>
          </a:p>
          <a:p>
            <a:pPr indent="0" lvl="0" marL="0" marR="0" rtl="0" algn="l">
              <a:spcBef>
                <a:spcPts val="0"/>
              </a:spcBef>
              <a:spcAft>
                <a:spcPts val="0"/>
              </a:spcAft>
              <a:buNone/>
            </a:pPr>
            <a:r>
              <a:rPr b="1" lang="en-US" sz="1100">
                <a:solidFill>
                  <a:schemeClr val="dk1"/>
                </a:solidFill>
                <a:latin typeface="Calibri"/>
                <a:ea typeface="Calibri"/>
                <a:cs typeface="Calibri"/>
                <a:sym typeface="Calibri"/>
              </a:rPr>
              <a:t>For more information read the blog post about The Multiplication Course </a:t>
            </a:r>
            <a:r>
              <a:rPr b="1" lang="en-US" sz="1100" u="sng">
                <a:solidFill>
                  <a:schemeClr val="hlink"/>
                </a:solidFill>
                <a:latin typeface="Calibri"/>
                <a:ea typeface="Calibri"/>
                <a:cs typeface="Calibri"/>
                <a:sym typeface="Calibri"/>
                <a:hlinkClick r:id="rId23"/>
              </a:rPr>
              <a:t>here</a:t>
            </a:r>
            <a:r>
              <a:rPr b="1" lang="en-US" sz="1100">
                <a:solidFill>
                  <a:schemeClr val="dk1"/>
                </a:solidFill>
                <a:latin typeface="Calibri"/>
                <a:ea typeface="Calibri"/>
                <a:cs typeface="Calibri"/>
                <a:sym typeface="Calibri"/>
              </a:rPr>
              <a:t>. </a:t>
            </a:r>
            <a:endParaRPr/>
          </a:p>
          <a:p>
            <a:pPr indent="0" lvl="0" marL="0" marR="0" rtl="0" algn="l">
              <a:spcBef>
                <a:spcPts val="0"/>
              </a:spcBef>
              <a:spcAft>
                <a:spcPts val="0"/>
              </a:spcAft>
              <a:buNone/>
            </a:pPr>
            <a:r>
              <a:t/>
            </a:r>
            <a:endParaRPr b="1" sz="1100">
              <a:solidFill>
                <a:schemeClr val="dk1"/>
              </a:solidFill>
              <a:latin typeface="Calibri"/>
              <a:ea typeface="Calibri"/>
              <a:cs typeface="Calibri"/>
              <a:sym typeface="Calibri"/>
            </a:endParaRPr>
          </a:p>
          <a:p>
            <a:pPr indent="0" lvl="0" marL="0" marR="0" rtl="0" algn="l">
              <a:spcBef>
                <a:spcPts val="0"/>
              </a:spcBef>
              <a:spcAft>
                <a:spcPts val="0"/>
              </a:spcAft>
              <a:buNone/>
            </a:pPr>
            <a:r>
              <a:rPr b="1" lang="en-US" sz="1100">
                <a:solidFill>
                  <a:schemeClr val="dk1"/>
                </a:solidFill>
                <a:latin typeface="Calibri"/>
                <a:ea typeface="Calibri"/>
                <a:cs typeface="Calibri"/>
                <a:sym typeface="Calibri"/>
              </a:rPr>
              <a:t>To view the course on YouTube:</a:t>
            </a:r>
            <a:endParaRPr/>
          </a:p>
          <a:p>
            <a:pPr indent="-342900" lvl="0" marL="342900" marR="0" rtl="0" algn="l">
              <a:spcBef>
                <a:spcPts val="0"/>
              </a:spcBef>
              <a:spcAft>
                <a:spcPts val="0"/>
              </a:spcAft>
              <a:buClr>
                <a:schemeClr val="dk1"/>
              </a:buClr>
              <a:buSzPts val="1100"/>
              <a:buFont typeface="Calibri"/>
              <a:buAutoNum type="arabicPeriod"/>
            </a:pPr>
            <a:r>
              <a:rPr b="1" lang="en-US" sz="1100">
                <a:solidFill>
                  <a:schemeClr val="dk1"/>
                </a:solidFill>
                <a:latin typeface="Calibri"/>
                <a:ea typeface="Calibri"/>
                <a:cs typeface="Calibri"/>
                <a:sym typeface="Calibri"/>
              </a:rPr>
              <a:t>Click </a:t>
            </a:r>
            <a:r>
              <a:rPr b="1" lang="en-US" sz="1200" u="sng">
                <a:solidFill>
                  <a:schemeClr val="hlink"/>
                </a:solidFill>
                <a:latin typeface="Calibri"/>
                <a:ea typeface="Calibri"/>
                <a:cs typeface="Calibri"/>
                <a:sym typeface="Calibri"/>
                <a:hlinkClick r:id="rId24"/>
              </a:rPr>
              <a:t>here</a:t>
            </a:r>
            <a:r>
              <a:rPr b="1" lang="en-US" sz="1200">
                <a:solidFill>
                  <a:schemeClr val="dk1"/>
                </a:solidFill>
                <a:latin typeface="Calibri"/>
                <a:ea typeface="Calibri"/>
                <a:cs typeface="Calibri"/>
                <a:sym typeface="Calibri"/>
              </a:rPr>
              <a:t> </a:t>
            </a:r>
            <a:r>
              <a:rPr b="1" lang="en-US" sz="1100">
                <a:solidFill>
                  <a:schemeClr val="dk1"/>
                </a:solidFill>
                <a:latin typeface="Calibri"/>
                <a:ea typeface="Calibri"/>
                <a:cs typeface="Calibri"/>
                <a:sym typeface="Calibri"/>
              </a:rPr>
              <a:t>to see the chapter playlists on my YouTube channel.</a:t>
            </a:r>
            <a:endParaRPr/>
          </a:p>
          <a:p>
            <a:pPr indent="-342900" lvl="0" marL="342900" marR="0" rtl="0" algn="l">
              <a:spcBef>
                <a:spcPts val="0"/>
              </a:spcBef>
              <a:spcAft>
                <a:spcPts val="0"/>
              </a:spcAft>
              <a:buClr>
                <a:schemeClr val="dk1"/>
              </a:buClr>
              <a:buSzPts val="1100"/>
              <a:buFont typeface="Calibri"/>
              <a:buAutoNum type="arabicPeriod"/>
            </a:pPr>
            <a:r>
              <a:rPr b="1" lang="en-US" sz="1100">
                <a:solidFill>
                  <a:schemeClr val="dk1"/>
                </a:solidFill>
                <a:latin typeface="Calibri"/>
                <a:ea typeface="Calibri"/>
                <a:cs typeface="Calibri"/>
                <a:sym typeface="Calibri"/>
              </a:rPr>
              <a:t>You’ll see all 12 chapters in the course.</a:t>
            </a:r>
            <a:endParaRPr/>
          </a:p>
          <a:p>
            <a:pPr indent="-342900" lvl="0" marL="342900" marR="0" rtl="0" algn="l">
              <a:spcBef>
                <a:spcPts val="0"/>
              </a:spcBef>
              <a:spcAft>
                <a:spcPts val="0"/>
              </a:spcAft>
              <a:buClr>
                <a:schemeClr val="dk1"/>
              </a:buClr>
              <a:buSzPts val="1100"/>
              <a:buFont typeface="Calibri"/>
              <a:buAutoNum type="arabicPeriod"/>
            </a:pPr>
            <a:r>
              <a:rPr b="1" lang="en-US" sz="1100">
                <a:solidFill>
                  <a:schemeClr val="dk1"/>
                </a:solidFill>
                <a:latin typeface="Calibri"/>
                <a:ea typeface="Calibri"/>
                <a:cs typeface="Calibri"/>
                <a:sym typeface="Calibri"/>
              </a:rPr>
              <a:t>Each chapter includes a sequence of lessons for students.</a:t>
            </a:r>
            <a:endParaRPr/>
          </a:p>
        </p:txBody>
      </p:sp>
      <p:cxnSp>
        <p:nvCxnSpPr>
          <p:cNvPr id="260" name="Google Shape;260;p25"/>
          <p:cNvCxnSpPr/>
          <p:nvPr/>
        </p:nvCxnSpPr>
        <p:spPr>
          <a:xfrm>
            <a:off x="2362200" y="1828800"/>
            <a:ext cx="0" cy="1772454"/>
          </a:xfrm>
          <a:prstGeom prst="straightConnector1">
            <a:avLst/>
          </a:prstGeom>
          <a:noFill/>
          <a:ln cap="flat" cmpd="sng" w="38100">
            <a:solidFill>
              <a:schemeClr val="dk1"/>
            </a:solidFill>
            <a:prstDash val="solid"/>
            <a:round/>
            <a:headEnd len="sm" w="sm" type="none"/>
            <a:tailEnd len="sm" w="sm" type="none"/>
          </a:ln>
        </p:spPr>
      </p:cxnSp>
      <p:sp>
        <p:nvSpPr>
          <p:cNvPr id="261" name="Google Shape;261;p25"/>
          <p:cNvSpPr txBox="1"/>
          <p:nvPr/>
        </p:nvSpPr>
        <p:spPr>
          <a:xfrm>
            <a:off x="2285999" y="2976891"/>
            <a:ext cx="2380761" cy="60016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100" u="sng">
                <a:solidFill>
                  <a:schemeClr val="hlink"/>
                </a:solidFill>
                <a:latin typeface="Calibri"/>
                <a:ea typeface="Calibri"/>
                <a:cs typeface="Calibri"/>
                <a:sym typeface="Calibri"/>
                <a:hlinkClick r:id="rId25"/>
              </a:rPr>
              <a:t>Part 2 - New Esti-Mysteries and </a:t>
            </a:r>
            <a:r>
              <a:rPr b="1" lang="en-US" sz="1100">
                <a:solidFill>
                  <a:schemeClr val="dk1"/>
                </a:solidFill>
                <a:latin typeface="Calibri"/>
                <a:ea typeface="Calibri"/>
                <a:cs typeface="Calibri"/>
                <a:sym typeface="Calibri"/>
              </a:rPr>
              <a:t>Number Sense Resources Every </a:t>
            </a:r>
            <a:r>
              <a:rPr b="1" lang="en-US" sz="1100" u="sng">
                <a:solidFill>
                  <a:schemeClr val="hlink"/>
                </a:solidFill>
                <a:latin typeface="Calibri"/>
                <a:ea typeface="Calibri"/>
                <a:cs typeface="Calibri"/>
                <a:sym typeface="Calibri"/>
                <a:hlinkClick r:id="rId26"/>
              </a:rPr>
              <a:t>Day for the Rest </a:t>
            </a:r>
            <a:r>
              <a:rPr b="1" lang="en-US" sz="1100">
                <a:solidFill>
                  <a:schemeClr val="dk1"/>
                </a:solidFill>
                <a:latin typeface="Calibri"/>
                <a:ea typeface="Calibri"/>
                <a:cs typeface="Calibri"/>
                <a:sym typeface="Calibri"/>
              </a:rPr>
              <a:t>of the School Year</a:t>
            </a:r>
            <a:endParaRPr b="1" sz="1100">
              <a:solidFill>
                <a:schemeClr val="dk1"/>
              </a:solidFill>
              <a:latin typeface="Calibri"/>
              <a:ea typeface="Calibri"/>
              <a:cs typeface="Calibri"/>
              <a:sym typeface="Calibri"/>
            </a:endParaRPr>
          </a:p>
        </p:txBody>
      </p:sp>
      <p:pic>
        <p:nvPicPr>
          <p:cNvPr descr="C:\Users\Steve Wyborney\Desktop\Blog Post Pics and email too\Part 3 Feature Pic.jpg" id="262" name="Google Shape;262;p25">
            <a:hlinkClick r:id="rId27"/>
          </p:cNvPr>
          <p:cNvPicPr preferRelativeResize="0"/>
          <p:nvPr/>
        </p:nvPicPr>
        <p:blipFill rotWithShape="1">
          <a:blip r:embed="rId28">
            <a:alphaModFix/>
          </a:blip>
          <a:srcRect b="0" l="0" r="0" t="0"/>
          <a:stretch/>
        </p:blipFill>
        <p:spPr>
          <a:xfrm>
            <a:off x="5194837" y="2023633"/>
            <a:ext cx="1256957" cy="942718"/>
          </a:xfrm>
          <a:prstGeom prst="rect">
            <a:avLst/>
          </a:prstGeom>
          <a:noFill/>
          <a:ln>
            <a:noFill/>
          </a:ln>
        </p:spPr>
      </p:pic>
      <p:sp>
        <p:nvSpPr>
          <p:cNvPr id="263" name="Google Shape;263;p25"/>
          <p:cNvSpPr txBox="1"/>
          <p:nvPr/>
        </p:nvSpPr>
        <p:spPr>
          <a:xfrm>
            <a:off x="-76196" y="2976891"/>
            <a:ext cx="2507330" cy="60016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100" u="sng">
                <a:solidFill>
                  <a:schemeClr val="hlink"/>
                </a:solidFill>
                <a:latin typeface="Calibri"/>
                <a:ea typeface="Calibri"/>
                <a:cs typeface="Calibri"/>
                <a:sym typeface="Calibri"/>
                <a:hlinkClick r:id="rId29"/>
              </a:rPr>
              <a:t>New Esti-Mysteries and </a:t>
            </a:r>
            <a:r>
              <a:rPr b="1" lang="en-US" sz="1100">
                <a:solidFill>
                  <a:schemeClr val="dk1"/>
                </a:solidFill>
                <a:latin typeface="Calibri"/>
                <a:ea typeface="Calibri"/>
                <a:cs typeface="Calibri"/>
                <a:sym typeface="Calibri"/>
              </a:rPr>
              <a:t>Number Sense Resources Every Day </a:t>
            </a:r>
            <a:endParaRPr/>
          </a:p>
          <a:p>
            <a:pPr indent="0" lvl="0" marL="0" marR="0" rtl="0" algn="ctr">
              <a:spcBef>
                <a:spcPts val="0"/>
              </a:spcBef>
              <a:spcAft>
                <a:spcPts val="0"/>
              </a:spcAft>
              <a:buNone/>
            </a:pPr>
            <a:r>
              <a:rPr b="1" lang="en-US" sz="1100">
                <a:solidFill>
                  <a:schemeClr val="dk1"/>
                </a:solidFill>
                <a:latin typeface="Calibri"/>
                <a:ea typeface="Calibri"/>
                <a:cs typeface="Calibri"/>
                <a:sym typeface="Calibri"/>
              </a:rPr>
              <a:t>for the Rest of the School Year</a:t>
            </a:r>
            <a:endParaRPr b="1" sz="1100">
              <a:solidFill>
                <a:schemeClr val="dk1"/>
              </a:solidFill>
              <a:latin typeface="Calibri"/>
              <a:ea typeface="Calibri"/>
              <a:cs typeface="Calibri"/>
              <a:sym typeface="Calibri"/>
            </a:endParaRPr>
          </a:p>
        </p:txBody>
      </p:sp>
      <p:sp>
        <p:nvSpPr>
          <p:cNvPr id="264" name="Google Shape;264;p25"/>
          <p:cNvSpPr txBox="1"/>
          <p:nvPr/>
        </p:nvSpPr>
        <p:spPr>
          <a:xfrm>
            <a:off x="4625002" y="2971800"/>
            <a:ext cx="2385398" cy="60016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100" u="sng">
                <a:solidFill>
                  <a:schemeClr val="hlink"/>
                </a:solidFill>
                <a:latin typeface="Calibri"/>
                <a:ea typeface="Calibri"/>
                <a:cs typeface="Calibri"/>
                <a:sym typeface="Calibri"/>
                <a:hlinkClick r:id="rId30"/>
              </a:rPr>
              <a:t>Part 3 - New Esti-Mysteries and Number Sense Resources Every Day for the Rest of the School Year</a:t>
            </a:r>
            <a:endParaRPr b="1" sz="1100">
              <a:solidFill>
                <a:schemeClr val="dk1"/>
              </a:solidFill>
              <a:latin typeface="Calibri"/>
              <a:ea typeface="Calibri"/>
              <a:cs typeface="Calibri"/>
              <a:sym typeface="Calibri"/>
            </a:endParaRPr>
          </a:p>
        </p:txBody>
      </p:sp>
      <p:sp>
        <p:nvSpPr>
          <p:cNvPr id="265" name="Google Shape;265;p25"/>
          <p:cNvSpPr txBox="1"/>
          <p:nvPr/>
        </p:nvSpPr>
        <p:spPr>
          <a:xfrm>
            <a:off x="6911002" y="2976891"/>
            <a:ext cx="2385398" cy="60016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100" u="sng">
                <a:solidFill>
                  <a:schemeClr val="hlink"/>
                </a:solidFill>
                <a:latin typeface="Calibri"/>
                <a:ea typeface="Calibri"/>
                <a:cs typeface="Calibri"/>
                <a:sym typeface="Calibri"/>
                <a:hlinkClick r:id="rId31"/>
              </a:rPr>
              <a:t>Part 4 - New Esti-Mysteries and Number Sense Resources Every Day for the Rest of the School Year</a:t>
            </a:r>
            <a:endParaRPr b="1" sz="1100">
              <a:solidFill>
                <a:schemeClr val="dk1"/>
              </a:solidFill>
              <a:latin typeface="Calibri"/>
              <a:ea typeface="Calibri"/>
              <a:cs typeface="Calibri"/>
              <a:sym typeface="Calibri"/>
            </a:endParaRPr>
          </a:p>
        </p:txBody>
      </p:sp>
      <p:sp>
        <p:nvSpPr>
          <p:cNvPr id="266" name="Google Shape;266;p25"/>
          <p:cNvSpPr txBox="1"/>
          <p:nvPr/>
        </p:nvSpPr>
        <p:spPr>
          <a:xfrm>
            <a:off x="0" y="1836228"/>
            <a:ext cx="9144000" cy="246221"/>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
                <a:solidFill>
                  <a:schemeClr val="dk1"/>
                </a:solidFill>
                <a:latin typeface="Calibri"/>
                <a:ea typeface="Calibri"/>
                <a:cs typeface="Calibri"/>
                <a:sym typeface="Calibri"/>
              </a:rPr>
              <a:t>Daily Resources Posted in the 2020-2021 School Year</a:t>
            </a:r>
            <a:endParaRPr/>
          </a:p>
        </p:txBody>
      </p:sp>
      <p:cxnSp>
        <p:nvCxnSpPr>
          <p:cNvPr id="267" name="Google Shape;267;p25"/>
          <p:cNvCxnSpPr/>
          <p:nvPr/>
        </p:nvCxnSpPr>
        <p:spPr>
          <a:xfrm>
            <a:off x="0" y="1828800"/>
            <a:ext cx="9144000" cy="0"/>
          </a:xfrm>
          <a:prstGeom prst="straightConnector1">
            <a:avLst/>
          </a:prstGeom>
          <a:noFill/>
          <a:ln cap="flat" cmpd="sng" w="38100">
            <a:solidFill>
              <a:schemeClr val="dk1"/>
            </a:solidFill>
            <a:prstDash val="solid"/>
            <a:round/>
            <a:headEnd len="sm" w="sm" type="none"/>
            <a:tailEnd len="sm" w="sm" type="none"/>
          </a:ln>
        </p:spPr>
      </p:cxnSp>
      <p:sp>
        <p:nvSpPr>
          <p:cNvPr id="268" name="Google Shape;268;p25"/>
          <p:cNvSpPr txBox="1"/>
          <p:nvPr/>
        </p:nvSpPr>
        <p:spPr>
          <a:xfrm>
            <a:off x="4713586" y="655804"/>
            <a:ext cx="2451184"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dk1"/>
                </a:solidFill>
                <a:latin typeface="Calibri"/>
                <a:ea typeface="Calibri"/>
                <a:cs typeface="Calibri"/>
                <a:sym typeface="Calibri"/>
              </a:rPr>
              <a:t>Click here to find</a:t>
            </a:r>
            <a:endParaRPr/>
          </a:p>
          <a:p>
            <a:pPr indent="0" lvl="0" marL="0" marR="0" rtl="0" algn="l">
              <a:spcBef>
                <a:spcPts val="0"/>
              </a:spcBef>
              <a:spcAft>
                <a:spcPts val="0"/>
              </a:spcAft>
              <a:buNone/>
            </a:pPr>
            <a:r>
              <a:rPr b="1" lang="en-US" sz="1400">
                <a:solidFill>
                  <a:schemeClr val="dk1"/>
                </a:solidFill>
                <a:latin typeface="Calibri"/>
                <a:ea typeface="Calibri"/>
                <a:cs typeface="Calibri"/>
                <a:sym typeface="Calibri"/>
              </a:rPr>
              <a:t>“</a:t>
            </a:r>
            <a:r>
              <a:rPr b="1" lang="en-US" sz="1400" u="sng">
                <a:solidFill>
                  <a:schemeClr val="hlink"/>
                </a:solidFill>
                <a:latin typeface="Calibri"/>
                <a:ea typeface="Calibri"/>
                <a:cs typeface="Calibri"/>
                <a:sym typeface="Calibri"/>
                <a:hlinkClick r:id="rId32"/>
              </a:rPr>
              <a:t>More Estimation Clipboards</a:t>
            </a:r>
            <a:r>
              <a:rPr b="1" lang="en-US" sz="1400">
                <a:solidFill>
                  <a:schemeClr val="dk1"/>
                </a:solidFill>
                <a:latin typeface="Calibri"/>
                <a:ea typeface="Calibri"/>
                <a:cs typeface="Calibri"/>
                <a:sym typeface="Calibri"/>
              </a:rPr>
              <a:t>.”</a:t>
            </a:r>
            <a:endParaRPr/>
          </a:p>
        </p:txBody>
      </p:sp>
      <p:pic>
        <p:nvPicPr>
          <p:cNvPr id="269" name="Google Shape;269;p25">
            <a:hlinkClick r:id="rId33"/>
          </p:cNvPr>
          <p:cNvPicPr preferRelativeResize="0"/>
          <p:nvPr/>
        </p:nvPicPr>
        <p:blipFill rotWithShape="1">
          <a:blip r:embed="rId34">
            <a:alphaModFix/>
          </a:blip>
          <a:srcRect b="0" l="0" r="0" t="0"/>
          <a:stretch/>
        </p:blipFill>
        <p:spPr>
          <a:xfrm>
            <a:off x="2139636" y="276229"/>
            <a:ext cx="1722168" cy="1291626"/>
          </a:xfrm>
          <a:prstGeom prst="rect">
            <a:avLst/>
          </a:prstGeom>
          <a:noFill/>
          <a:ln>
            <a:noFill/>
          </a:ln>
        </p:spPr>
      </p:pic>
      <p:sp>
        <p:nvSpPr>
          <p:cNvPr id="270" name="Google Shape;270;p25"/>
          <p:cNvSpPr txBox="1"/>
          <p:nvPr/>
        </p:nvSpPr>
        <p:spPr>
          <a:xfrm>
            <a:off x="15848" y="665185"/>
            <a:ext cx="2123787"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dk1"/>
                </a:solidFill>
                <a:latin typeface="Calibri"/>
                <a:ea typeface="Calibri"/>
                <a:cs typeface="Calibri"/>
                <a:sym typeface="Calibri"/>
              </a:rPr>
              <a:t>Click here to find</a:t>
            </a:r>
            <a:endParaRPr/>
          </a:p>
          <a:p>
            <a:pPr indent="0" lvl="0" marL="0" marR="0" rtl="0" algn="l">
              <a:spcBef>
                <a:spcPts val="0"/>
              </a:spcBef>
              <a:spcAft>
                <a:spcPts val="0"/>
              </a:spcAft>
              <a:buNone/>
            </a:pPr>
            <a:r>
              <a:rPr b="1" lang="en-US" sz="1400">
                <a:solidFill>
                  <a:schemeClr val="dk1"/>
                </a:solidFill>
                <a:latin typeface="Calibri"/>
                <a:ea typeface="Calibri"/>
                <a:cs typeface="Calibri"/>
                <a:sym typeface="Calibri"/>
              </a:rPr>
              <a:t>“</a:t>
            </a:r>
            <a:r>
              <a:rPr b="1" lang="en-US" sz="1400" u="sng">
                <a:solidFill>
                  <a:schemeClr val="hlink"/>
                </a:solidFill>
                <a:latin typeface="Calibri"/>
                <a:ea typeface="Calibri"/>
                <a:cs typeface="Calibri"/>
                <a:sym typeface="Calibri"/>
                <a:hlinkClick r:id="rId35"/>
              </a:rPr>
              <a:t>150 New Esti-Mysteries</a:t>
            </a:r>
            <a:r>
              <a:rPr b="1" lang="en-US" sz="1400">
                <a:solidFill>
                  <a:schemeClr val="dk1"/>
                </a:solidFill>
                <a:latin typeface="Calibri"/>
                <a:ea typeface="Calibri"/>
                <a:cs typeface="Calibri"/>
                <a:sym typeface="Calibri"/>
              </a:rPr>
              <a:t>.”</a:t>
            </a:r>
            <a:endParaRPr/>
          </a:p>
        </p:txBody>
      </p:sp>
      <p:pic>
        <p:nvPicPr>
          <p:cNvPr id="271" name="Google Shape;271;p25">
            <a:hlinkClick r:id="rId36"/>
          </p:cNvPr>
          <p:cNvPicPr preferRelativeResize="0"/>
          <p:nvPr/>
        </p:nvPicPr>
        <p:blipFill rotWithShape="1">
          <a:blip r:embed="rId37">
            <a:alphaModFix/>
          </a:blip>
          <a:srcRect b="0" l="0" r="0" t="0"/>
          <a:stretch/>
        </p:blipFill>
        <p:spPr>
          <a:xfrm>
            <a:off x="7105650" y="276716"/>
            <a:ext cx="1718557" cy="1288918"/>
          </a:xfrm>
          <a:prstGeom prst="rect">
            <a:avLst/>
          </a:prstGeom>
          <a:noFill/>
          <a:ln>
            <a:noFill/>
          </a:ln>
        </p:spPr>
      </p:pic>
      <p:pic>
        <p:nvPicPr>
          <p:cNvPr descr="C:\Users\Steve Wyborney\Desktop\STEVES Esti-Mystery Clue Toolkit and Templates FALL 2020.jpg" id="272" name="Google Shape;272;p25">
            <a:hlinkClick r:id="rId38"/>
          </p:cNvPr>
          <p:cNvPicPr preferRelativeResize="0"/>
          <p:nvPr/>
        </p:nvPicPr>
        <p:blipFill rotWithShape="1">
          <a:blip r:embed="rId39">
            <a:alphaModFix/>
          </a:blip>
          <a:srcRect b="0" l="0" r="0" t="0"/>
          <a:stretch/>
        </p:blipFill>
        <p:spPr>
          <a:xfrm>
            <a:off x="548079" y="2024471"/>
            <a:ext cx="1263105" cy="947329"/>
          </a:xfrm>
          <a:prstGeom prst="rect">
            <a:avLst/>
          </a:prstGeom>
          <a:noFill/>
          <a:ln>
            <a:noFill/>
          </a:ln>
        </p:spPr>
      </p:pic>
      <p:pic>
        <p:nvPicPr>
          <p:cNvPr descr="C:\Users\Steve Wyborney\Desktop\Blog Post Pics and email too\Clipboard Dice.jpg" id="273" name="Google Shape;273;p25">
            <a:hlinkClick r:id="rId40"/>
          </p:cNvPr>
          <p:cNvPicPr preferRelativeResize="0"/>
          <p:nvPr/>
        </p:nvPicPr>
        <p:blipFill rotWithShape="1">
          <a:blip r:embed="rId41">
            <a:alphaModFix/>
          </a:blip>
          <a:srcRect b="0" l="0" r="0" t="0"/>
          <a:stretch/>
        </p:blipFill>
        <p:spPr>
          <a:xfrm>
            <a:off x="2844826" y="2024471"/>
            <a:ext cx="1263106" cy="947329"/>
          </a:xfrm>
          <a:prstGeom prst="rect">
            <a:avLst/>
          </a:prstGeom>
          <a:noFill/>
          <a:ln>
            <a:noFill/>
          </a:ln>
        </p:spPr>
      </p:pic>
      <p:sp>
        <p:nvSpPr>
          <p:cNvPr id="274" name="Google Shape;274;p25"/>
          <p:cNvSpPr txBox="1"/>
          <p:nvPr/>
        </p:nvSpPr>
        <p:spPr>
          <a:xfrm>
            <a:off x="0" y="0"/>
            <a:ext cx="9144000" cy="246221"/>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
                <a:solidFill>
                  <a:schemeClr val="dk1"/>
                </a:solidFill>
                <a:latin typeface="Calibri"/>
                <a:ea typeface="Calibri"/>
                <a:cs typeface="Calibri"/>
                <a:sym typeface="Calibri"/>
              </a:rPr>
              <a:t>Daily Resources Posted in the 2021-2022 School Year</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78" name="Shape 278"/>
        <p:cNvGrpSpPr/>
        <p:nvPr/>
      </p:nvGrpSpPr>
      <p:grpSpPr>
        <a:xfrm>
          <a:off x="0" y="0"/>
          <a:ext cx="0" cy="0"/>
          <a:chOff x="0" y="0"/>
          <a:chExt cx="0" cy="0"/>
        </a:xfrm>
      </p:grpSpPr>
      <p:sp>
        <p:nvSpPr>
          <p:cNvPr id="279" name="Google Shape;279;p26"/>
          <p:cNvSpPr txBox="1"/>
          <p:nvPr/>
        </p:nvSpPr>
        <p:spPr>
          <a:xfrm>
            <a:off x="0" y="1958975"/>
            <a:ext cx="9144000" cy="14700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FFFF00"/>
              </a:buClr>
              <a:buSzPts val="6000"/>
              <a:buFont typeface="Calibri"/>
              <a:buNone/>
            </a:pPr>
            <a:r>
              <a:rPr b="1" lang="en-US" sz="6000">
                <a:solidFill>
                  <a:srgbClr val="FFFF00"/>
                </a:solidFill>
                <a:latin typeface="Calibri"/>
                <a:ea typeface="Calibri"/>
                <a:cs typeface="Calibri"/>
                <a:sym typeface="Calibri"/>
              </a:rPr>
              <a:t>“Spirals Ready for Spools”</a:t>
            </a:r>
            <a:endParaRPr/>
          </a:p>
        </p:txBody>
      </p:sp>
      <p:sp>
        <p:nvSpPr>
          <p:cNvPr id="280" name="Google Shape;280;p26"/>
          <p:cNvSpPr/>
          <p:nvPr/>
        </p:nvSpPr>
        <p:spPr>
          <a:xfrm>
            <a:off x="2743200" y="3390900"/>
            <a:ext cx="3974306" cy="3467100"/>
          </a:xfrm>
          <a:prstGeom prst="rect">
            <a:avLst/>
          </a:prstGeom>
          <a:solidFill>
            <a:srgbClr val="FFFF00"/>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600">
                <a:solidFill>
                  <a:schemeClr val="dk1"/>
                </a:solidFill>
                <a:latin typeface="Calibri"/>
                <a:ea typeface="Calibri"/>
                <a:cs typeface="Calibri"/>
                <a:sym typeface="Calibri"/>
              </a:rPr>
              <a:t>Important Note:</a:t>
            </a:r>
            <a:endParaRPr/>
          </a:p>
          <a:p>
            <a:pPr indent="0" lvl="0" marL="0" marR="0" rtl="0" algn="ctr">
              <a:spcBef>
                <a:spcPts val="0"/>
              </a:spcBef>
              <a:spcAft>
                <a:spcPts val="0"/>
              </a:spcAft>
              <a:buNone/>
            </a:pPr>
            <a:r>
              <a:rPr b="1" lang="en-US" sz="1600">
                <a:solidFill>
                  <a:schemeClr val="dk1"/>
                </a:solidFill>
                <a:latin typeface="Calibri"/>
                <a:ea typeface="Calibri"/>
                <a:cs typeface="Calibri"/>
                <a:sym typeface="Calibri"/>
              </a:rPr>
              <a:t>If you can see this box, then the slide show is not playing and the reveal won’t work. </a:t>
            </a:r>
            <a:endParaRPr/>
          </a:p>
          <a:p>
            <a:pPr indent="0" lvl="0" marL="0" marR="0" rtl="0" algn="ctr">
              <a:spcBef>
                <a:spcPts val="0"/>
              </a:spcBef>
              <a:spcAft>
                <a:spcPts val="0"/>
              </a:spcAft>
              <a:buNone/>
            </a:pPr>
            <a:r>
              <a:t/>
            </a:r>
            <a:endParaRPr b="1" sz="1600">
              <a:solidFill>
                <a:schemeClr val="dk1"/>
              </a:solidFill>
              <a:latin typeface="Calibri"/>
              <a:ea typeface="Calibri"/>
              <a:cs typeface="Calibri"/>
              <a:sym typeface="Calibri"/>
            </a:endParaRPr>
          </a:p>
          <a:p>
            <a:pPr indent="0" lvl="0" marL="0" marR="0" rtl="0" algn="ctr">
              <a:spcBef>
                <a:spcPts val="0"/>
              </a:spcBef>
              <a:spcAft>
                <a:spcPts val="0"/>
              </a:spcAft>
              <a:buNone/>
            </a:pPr>
            <a:r>
              <a:rPr b="1" lang="en-US" sz="1600">
                <a:solidFill>
                  <a:schemeClr val="dk1"/>
                </a:solidFill>
                <a:latin typeface="Calibri"/>
                <a:ea typeface="Calibri"/>
                <a:cs typeface="Calibri"/>
                <a:sym typeface="Calibri"/>
              </a:rPr>
              <a:t>Here is the solution:</a:t>
            </a:r>
            <a:endParaRPr/>
          </a:p>
          <a:p>
            <a:pPr indent="0" lvl="0" marL="0" marR="0" rtl="0" algn="ctr">
              <a:spcBef>
                <a:spcPts val="0"/>
              </a:spcBef>
              <a:spcAft>
                <a:spcPts val="0"/>
              </a:spcAft>
              <a:buNone/>
            </a:pPr>
            <a:r>
              <a:t/>
            </a:r>
            <a:endParaRPr b="1" sz="1600">
              <a:solidFill>
                <a:schemeClr val="dk1"/>
              </a:solidFill>
              <a:latin typeface="Calibri"/>
              <a:ea typeface="Calibri"/>
              <a:cs typeface="Calibri"/>
              <a:sym typeface="Calibri"/>
            </a:endParaRPr>
          </a:p>
          <a:p>
            <a:pPr indent="0" lvl="0" marL="0" marR="0" rtl="0" algn="ctr">
              <a:spcBef>
                <a:spcPts val="0"/>
              </a:spcBef>
              <a:spcAft>
                <a:spcPts val="0"/>
              </a:spcAft>
              <a:buNone/>
            </a:pPr>
            <a:r>
              <a:rPr b="1" lang="en-US" sz="1600">
                <a:solidFill>
                  <a:schemeClr val="dk1"/>
                </a:solidFill>
                <a:latin typeface="Calibri"/>
                <a:ea typeface="Calibri"/>
                <a:cs typeface="Calibri"/>
                <a:sym typeface="Calibri"/>
              </a:rPr>
              <a:t>If you are using PowerPoint, click on Slide Show, then click on From Current Slide.</a:t>
            </a:r>
            <a:endParaRPr/>
          </a:p>
          <a:p>
            <a:pPr indent="0" lvl="0" marL="0" marR="0" rtl="0" algn="ctr">
              <a:spcBef>
                <a:spcPts val="0"/>
              </a:spcBef>
              <a:spcAft>
                <a:spcPts val="0"/>
              </a:spcAft>
              <a:buNone/>
            </a:pPr>
            <a:r>
              <a:t/>
            </a:r>
            <a:endParaRPr b="1" sz="1600">
              <a:solidFill>
                <a:schemeClr val="dk1"/>
              </a:solidFill>
              <a:latin typeface="Calibri"/>
              <a:ea typeface="Calibri"/>
              <a:cs typeface="Calibri"/>
              <a:sym typeface="Calibri"/>
            </a:endParaRPr>
          </a:p>
          <a:p>
            <a:pPr indent="0" lvl="0" marL="0" marR="0" rtl="0" algn="ctr">
              <a:spcBef>
                <a:spcPts val="0"/>
              </a:spcBef>
              <a:spcAft>
                <a:spcPts val="0"/>
              </a:spcAft>
              <a:buNone/>
            </a:pPr>
            <a:r>
              <a:rPr b="1" lang="en-US" sz="1600">
                <a:solidFill>
                  <a:schemeClr val="dk1"/>
                </a:solidFill>
                <a:latin typeface="Calibri"/>
                <a:ea typeface="Calibri"/>
                <a:cs typeface="Calibri"/>
                <a:sym typeface="Calibri"/>
              </a:rPr>
              <a:t>If you are using Google Slides, click on View then Present.</a:t>
            </a:r>
            <a:endParaRPr/>
          </a:p>
        </p:txBody>
      </p:sp>
      <p:sp>
        <p:nvSpPr>
          <p:cNvPr id="281" name="Google Shape;281;p26"/>
          <p:cNvSpPr txBox="1"/>
          <p:nvPr/>
        </p:nvSpPr>
        <p:spPr>
          <a:xfrm>
            <a:off x="7300226" y="6581001"/>
            <a:ext cx="1843774" cy="27699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200" u="sng">
                <a:solidFill>
                  <a:schemeClr val="hlink"/>
                </a:solidFill>
                <a:latin typeface="Calibri"/>
                <a:ea typeface="Calibri"/>
                <a:cs typeface="Calibri"/>
                <a:sym typeface="Calibri"/>
                <a:hlinkClick r:id="rId3"/>
              </a:rPr>
              <a:t>www.stevewyborney.com</a:t>
            </a:r>
            <a:endParaRPr b="1" sz="1200">
              <a:solidFill>
                <a:schemeClr val="lt1"/>
              </a:solidFill>
              <a:latin typeface="Calibri"/>
              <a:ea typeface="Calibri"/>
              <a:cs typeface="Calibri"/>
              <a:sym typeface="Calibri"/>
            </a:endParaRPr>
          </a:p>
        </p:txBody>
      </p:sp>
      <p:sp>
        <p:nvSpPr>
          <p:cNvPr id="282" name="Google Shape;282;p26"/>
          <p:cNvSpPr txBox="1"/>
          <p:nvPr/>
        </p:nvSpPr>
        <p:spPr>
          <a:xfrm>
            <a:off x="-26524" y="6581001"/>
            <a:ext cx="122809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chemeClr val="lt1"/>
                </a:solidFill>
                <a:latin typeface="Calibri"/>
                <a:ea typeface="Calibri"/>
                <a:cs typeface="Calibri"/>
                <a:sym typeface="Calibri"/>
              </a:rPr>
              <a:t>Steve Wyborney</a:t>
            </a:r>
            <a:endParaRPr b="1" sz="12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xit" presetID="1" presetSubtype="0">
                                  <p:stCondLst>
                                    <p:cond delay="0"/>
                                  </p:stCondLst>
                                  <p:childTnLst>
                                    <p:set>
                                      <p:cBhvr>
                                        <p:cTn dur="1" fill="hold">
                                          <p:stCondLst>
                                            <p:cond delay="1"/>
                                          </p:stCondLst>
                                        </p:cTn>
                                        <p:tgtEl>
                                          <p:spTgt spid="280"/>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86" name="Shape 286"/>
        <p:cNvGrpSpPr/>
        <p:nvPr/>
      </p:nvGrpSpPr>
      <p:grpSpPr>
        <a:xfrm>
          <a:off x="0" y="0"/>
          <a:ext cx="0" cy="0"/>
          <a:chOff x="0" y="0"/>
          <a:chExt cx="0" cy="0"/>
        </a:xfrm>
      </p:grpSpPr>
      <p:pic>
        <p:nvPicPr>
          <p:cNvPr id="287" name="Google Shape;287;p27"/>
          <p:cNvPicPr preferRelativeResize="0"/>
          <p:nvPr/>
        </p:nvPicPr>
        <p:blipFill rotWithShape="1">
          <a:blip r:embed="rId3">
            <a:alphaModFix/>
          </a:blip>
          <a:srcRect b="14814" l="0" r="58332" t="1852"/>
          <a:stretch/>
        </p:blipFill>
        <p:spPr>
          <a:xfrm>
            <a:off x="0" y="0"/>
            <a:ext cx="4572000" cy="6858000"/>
          </a:xfrm>
          <a:prstGeom prst="rect">
            <a:avLst/>
          </a:prstGeom>
          <a:noFill/>
          <a:ln>
            <a:noFill/>
          </a:ln>
        </p:spPr>
      </p:pic>
      <p:sp>
        <p:nvSpPr>
          <p:cNvPr id="288" name="Google Shape;288;p27"/>
          <p:cNvSpPr/>
          <p:nvPr/>
        </p:nvSpPr>
        <p:spPr>
          <a:xfrm>
            <a:off x="5017294" y="1295400"/>
            <a:ext cx="3974306" cy="2209800"/>
          </a:xfrm>
          <a:prstGeom prst="rect">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chemeClr val="dk1"/>
                </a:solidFill>
                <a:latin typeface="Calibri"/>
                <a:ea typeface="Calibri"/>
                <a:cs typeface="Calibri"/>
                <a:sym typeface="Calibri"/>
              </a:rPr>
              <a:t>As the clues appear, use the information to narrow the possibilities to a smaller set.  After each clue, use estimation again to determine which of the remaining answers is the most reasonable. </a:t>
            </a:r>
            <a:endParaRPr/>
          </a:p>
        </p:txBody>
      </p:sp>
      <p:sp>
        <p:nvSpPr>
          <p:cNvPr id="289" name="Google Shape;289;p27"/>
          <p:cNvSpPr/>
          <p:nvPr/>
        </p:nvSpPr>
        <p:spPr>
          <a:xfrm>
            <a:off x="5029200" y="76200"/>
            <a:ext cx="3974306" cy="914400"/>
          </a:xfrm>
          <a:prstGeom prst="rect">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chemeClr val="dk1"/>
                </a:solidFill>
                <a:latin typeface="Calibri"/>
                <a:ea typeface="Calibri"/>
                <a:cs typeface="Calibri"/>
                <a:sym typeface="Calibri"/>
              </a:rPr>
              <a:t>How many spool holders </a:t>
            </a:r>
            <a:endParaRPr/>
          </a:p>
          <a:p>
            <a:pPr indent="0" lvl="0" marL="0" marR="0" rtl="0" algn="ctr">
              <a:spcBef>
                <a:spcPts val="0"/>
              </a:spcBef>
              <a:spcAft>
                <a:spcPts val="0"/>
              </a:spcAft>
              <a:buNone/>
            </a:pPr>
            <a:r>
              <a:rPr b="1" lang="en-US" sz="2000">
                <a:solidFill>
                  <a:schemeClr val="dk1"/>
                </a:solidFill>
                <a:latin typeface="Calibri"/>
                <a:ea typeface="Calibri"/>
                <a:cs typeface="Calibri"/>
                <a:sym typeface="Calibri"/>
              </a:rPr>
              <a:t>are in the vase?</a:t>
            </a:r>
            <a:endParaRPr/>
          </a:p>
        </p:txBody>
      </p:sp>
      <p:sp>
        <p:nvSpPr>
          <p:cNvPr id="290" name="Google Shape;290;p27"/>
          <p:cNvSpPr/>
          <p:nvPr/>
        </p:nvSpPr>
        <p:spPr>
          <a:xfrm>
            <a:off x="5029200" y="3810000"/>
            <a:ext cx="3974306" cy="2209800"/>
          </a:xfrm>
          <a:prstGeom prst="rect">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chemeClr val="dk1"/>
                </a:solidFill>
                <a:latin typeface="Calibri"/>
                <a:ea typeface="Calibri"/>
                <a:cs typeface="Calibri"/>
                <a:sym typeface="Calibri"/>
              </a:rPr>
              <a:t>Write down your first estimate.  After each clue, you’ll see if your estimate is still a possibility.  After each clue, if it is no longer possible write down a new estimate – and be prepared to explain why you chose it. </a:t>
            </a:r>
            <a:endParaRPr/>
          </a:p>
        </p:txBody>
      </p:sp>
      <p:sp>
        <p:nvSpPr>
          <p:cNvPr id="291" name="Google Shape;291;p27"/>
          <p:cNvSpPr txBox="1"/>
          <p:nvPr/>
        </p:nvSpPr>
        <p:spPr>
          <a:xfrm>
            <a:off x="7300226" y="6581001"/>
            <a:ext cx="1843774" cy="27699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200" u="sng">
                <a:solidFill>
                  <a:schemeClr val="hlink"/>
                </a:solidFill>
                <a:latin typeface="Calibri"/>
                <a:ea typeface="Calibri"/>
                <a:cs typeface="Calibri"/>
                <a:sym typeface="Calibri"/>
                <a:hlinkClick r:id="rId4"/>
              </a:rPr>
              <a:t>www.stevewyborney.com</a:t>
            </a:r>
            <a:endParaRPr b="1" sz="1200">
              <a:solidFill>
                <a:schemeClr val="lt1"/>
              </a:solidFill>
              <a:latin typeface="Calibri"/>
              <a:ea typeface="Calibri"/>
              <a:cs typeface="Calibri"/>
              <a:sym typeface="Calibri"/>
            </a:endParaRPr>
          </a:p>
        </p:txBody>
      </p:sp>
      <p:sp>
        <p:nvSpPr>
          <p:cNvPr id="292" name="Google Shape;292;p27"/>
          <p:cNvSpPr txBox="1"/>
          <p:nvPr/>
        </p:nvSpPr>
        <p:spPr>
          <a:xfrm>
            <a:off x="-26524" y="6581001"/>
            <a:ext cx="122809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chemeClr val="lt1"/>
                </a:solidFill>
                <a:latin typeface="Calibri"/>
                <a:ea typeface="Calibri"/>
                <a:cs typeface="Calibri"/>
                <a:sym typeface="Calibri"/>
              </a:rPr>
              <a:t>Steve Wyborney</a:t>
            </a:r>
            <a:endParaRPr b="1" sz="12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9"/>
                                        </p:tgtEl>
                                        <p:attrNameLst>
                                          <p:attrName>style.visibility</p:attrName>
                                        </p:attrNameLst>
                                      </p:cBhvr>
                                      <p:to>
                                        <p:strVal val="visible"/>
                                      </p:to>
                                    </p:set>
                                    <p:animEffect filter="fade" transition="in">
                                      <p:cBhvr>
                                        <p:cTn dur="500"/>
                                        <p:tgtEl>
                                          <p:spTgt spid="2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8"/>
                                        </p:tgtEl>
                                        <p:attrNameLst>
                                          <p:attrName>style.visibility</p:attrName>
                                        </p:attrNameLst>
                                      </p:cBhvr>
                                      <p:to>
                                        <p:strVal val="visible"/>
                                      </p:to>
                                    </p:set>
                                    <p:animEffect filter="fade" transition="in">
                                      <p:cBhvr>
                                        <p:cTn dur="500"/>
                                        <p:tgtEl>
                                          <p:spTgt spid="2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0"/>
                                        </p:tgtEl>
                                        <p:attrNameLst>
                                          <p:attrName>style.visibility</p:attrName>
                                        </p:attrNameLst>
                                      </p:cBhvr>
                                      <p:to>
                                        <p:strVal val="visible"/>
                                      </p:to>
                                    </p:set>
                                    <p:animEffect filter="fade" transition="in">
                                      <p:cBhvr>
                                        <p:cTn dur="500"/>
                                        <p:tgtEl>
                                          <p:spTgt spid="2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96" name="Shape 296"/>
        <p:cNvGrpSpPr/>
        <p:nvPr/>
      </p:nvGrpSpPr>
      <p:grpSpPr>
        <a:xfrm>
          <a:off x="0" y="0"/>
          <a:ext cx="0" cy="0"/>
          <a:chOff x="0" y="0"/>
          <a:chExt cx="0" cy="0"/>
        </a:xfrm>
      </p:grpSpPr>
      <p:pic>
        <p:nvPicPr>
          <p:cNvPr id="297" name="Google Shape;297;p28"/>
          <p:cNvPicPr preferRelativeResize="0"/>
          <p:nvPr/>
        </p:nvPicPr>
        <p:blipFill rotWithShape="1">
          <a:blip r:embed="rId3">
            <a:alphaModFix/>
          </a:blip>
          <a:srcRect b="14814" l="0" r="58332" t="1852"/>
          <a:stretch/>
        </p:blipFill>
        <p:spPr>
          <a:xfrm>
            <a:off x="762000" y="0"/>
            <a:ext cx="3237832" cy="4856748"/>
          </a:xfrm>
          <a:prstGeom prst="rect">
            <a:avLst/>
          </a:prstGeom>
          <a:noFill/>
          <a:ln>
            <a:noFill/>
          </a:ln>
        </p:spPr>
      </p:pic>
      <p:sp>
        <p:nvSpPr>
          <p:cNvPr id="298" name="Google Shape;298;p28"/>
          <p:cNvSpPr/>
          <p:nvPr/>
        </p:nvSpPr>
        <p:spPr>
          <a:xfrm>
            <a:off x="5029200" y="152400"/>
            <a:ext cx="3974306" cy="1143001"/>
          </a:xfrm>
          <a:prstGeom prst="rect">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Calibri"/>
                <a:ea typeface="Calibri"/>
                <a:cs typeface="Calibri"/>
                <a:sym typeface="Calibri"/>
              </a:rPr>
              <a:t>Clue #1</a:t>
            </a:r>
            <a:endParaRPr/>
          </a:p>
        </p:txBody>
      </p:sp>
      <p:sp>
        <p:nvSpPr>
          <p:cNvPr id="299" name="Google Shape;299;p28"/>
          <p:cNvSpPr/>
          <p:nvPr/>
        </p:nvSpPr>
        <p:spPr>
          <a:xfrm>
            <a:off x="5029200" y="1447799"/>
            <a:ext cx="3974306" cy="1143001"/>
          </a:xfrm>
          <a:prstGeom prst="rect">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Calibri"/>
                <a:ea typeface="Calibri"/>
                <a:cs typeface="Calibri"/>
                <a:sym typeface="Calibri"/>
              </a:rPr>
              <a:t>Clue #2</a:t>
            </a:r>
            <a:endParaRPr/>
          </a:p>
        </p:txBody>
      </p:sp>
      <p:sp>
        <p:nvSpPr>
          <p:cNvPr id="300" name="Google Shape;300;p28"/>
          <p:cNvSpPr/>
          <p:nvPr/>
        </p:nvSpPr>
        <p:spPr>
          <a:xfrm>
            <a:off x="5029200" y="2743200"/>
            <a:ext cx="3974306" cy="1143001"/>
          </a:xfrm>
          <a:prstGeom prst="rect">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Calibri"/>
                <a:ea typeface="Calibri"/>
                <a:cs typeface="Calibri"/>
                <a:sym typeface="Calibri"/>
              </a:rPr>
              <a:t>Clue #3</a:t>
            </a:r>
            <a:endParaRPr/>
          </a:p>
        </p:txBody>
      </p:sp>
      <p:sp>
        <p:nvSpPr>
          <p:cNvPr id="301" name="Google Shape;301;p28"/>
          <p:cNvSpPr/>
          <p:nvPr/>
        </p:nvSpPr>
        <p:spPr>
          <a:xfrm>
            <a:off x="5029200" y="4038599"/>
            <a:ext cx="3974306" cy="1143001"/>
          </a:xfrm>
          <a:prstGeom prst="rect">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Calibri"/>
                <a:ea typeface="Calibri"/>
                <a:cs typeface="Calibri"/>
                <a:sym typeface="Calibri"/>
              </a:rPr>
              <a:t>Clue #4</a:t>
            </a:r>
            <a:endParaRPr/>
          </a:p>
        </p:txBody>
      </p:sp>
      <p:sp>
        <p:nvSpPr>
          <p:cNvPr id="302" name="Google Shape;302;p28"/>
          <p:cNvSpPr/>
          <p:nvPr/>
        </p:nvSpPr>
        <p:spPr>
          <a:xfrm>
            <a:off x="5029200" y="5333999"/>
            <a:ext cx="3974306" cy="1143001"/>
          </a:xfrm>
          <a:prstGeom prst="rect">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Calibri"/>
                <a:ea typeface="Calibri"/>
                <a:cs typeface="Calibri"/>
                <a:sym typeface="Calibri"/>
              </a:rPr>
              <a:t>Clue #5</a:t>
            </a:r>
            <a:endParaRPr/>
          </a:p>
        </p:txBody>
      </p:sp>
      <p:sp>
        <p:nvSpPr>
          <p:cNvPr id="303" name="Google Shape;303;p28"/>
          <p:cNvSpPr/>
          <p:nvPr/>
        </p:nvSpPr>
        <p:spPr>
          <a:xfrm>
            <a:off x="5029200" y="152401"/>
            <a:ext cx="3974306" cy="1143000"/>
          </a:xfrm>
          <a:prstGeom prst="rect">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u="sng">
                <a:solidFill>
                  <a:schemeClr val="dk1"/>
                </a:solidFill>
                <a:latin typeface="Calibri"/>
                <a:ea typeface="Calibri"/>
                <a:cs typeface="Calibri"/>
                <a:sym typeface="Calibri"/>
              </a:rPr>
              <a:t>Clue #1</a:t>
            </a:r>
            <a:endParaRPr/>
          </a:p>
          <a:p>
            <a:pPr indent="0" lvl="0" marL="0" marR="0" rtl="0" algn="ctr">
              <a:spcBef>
                <a:spcPts val="0"/>
              </a:spcBef>
              <a:spcAft>
                <a:spcPts val="0"/>
              </a:spcAft>
              <a:buNone/>
            </a:pPr>
            <a:r>
              <a:rPr b="1" lang="en-US" sz="2000">
                <a:solidFill>
                  <a:schemeClr val="dk1"/>
                </a:solidFill>
                <a:latin typeface="Calibri"/>
                <a:ea typeface="Calibri"/>
                <a:cs typeface="Calibri"/>
                <a:sym typeface="Calibri"/>
              </a:rPr>
              <a:t>The answer is an odd number between 40 and 100.</a:t>
            </a:r>
            <a:endParaRPr/>
          </a:p>
        </p:txBody>
      </p:sp>
      <p:sp>
        <p:nvSpPr>
          <p:cNvPr id="304" name="Google Shape;304;p28"/>
          <p:cNvSpPr/>
          <p:nvPr/>
        </p:nvSpPr>
        <p:spPr>
          <a:xfrm>
            <a:off x="5029200" y="1447800"/>
            <a:ext cx="3974306" cy="1143000"/>
          </a:xfrm>
          <a:prstGeom prst="rect">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u="sng">
                <a:solidFill>
                  <a:schemeClr val="dk1"/>
                </a:solidFill>
                <a:latin typeface="Calibri"/>
                <a:ea typeface="Calibri"/>
                <a:cs typeface="Calibri"/>
                <a:sym typeface="Calibri"/>
              </a:rPr>
              <a:t>Clue #2</a:t>
            </a:r>
            <a:endParaRPr/>
          </a:p>
          <a:p>
            <a:pPr indent="0" lvl="0" marL="0" marR="0" rtl="0" algn="ctr">
              <a:spcBef>
                <a:spcPts val="0"/>
              </a:spcBef>
              <a:spcAft>
                <a:spcPts val="0"/>
              </a:spcAft>
              <a:buNone/>
            </a:pPr>
            <a:r>
              <a:rPr b="1" lang="en-US" sz="2000">
                <a:solidFill>
                  <a:schemeClr val="dk1"/>
                </a:solidFill>
                <a:latin typeface="Calibri"/>
                <a:ea typeface="Calibri"/>
                <a:cs typeface="Calibri"/>
                <a:sym typeface="Calibri"/>
              </a:rPr>
              <a:t>The answer is not a multiple of 3.</a:t>
            </a:r>
            <a:endParaRPr/>
          </a:p>
        </p:txBody>
      </p:sp>
      <p:sp>
        <p:nvSpPr>
          <p:cNvPr id="305" name="Google Shape;305;p28"/>
          <p:cNvSpPr/>
          <p:nvPr/>
        </p:nvSpPr>
        <p:spPr>
          <a:xfrm>
            <a:off x="5029200" y="2743200"/>
            <a:ext cx="3974306" cy="1143000"/>
          </a:xfrm>
          <a:prstGeom prst="rect">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u="sng">
                <a:solidFill>
                  <a:schemeClr val="dk1"/>
                </a:solidFill>
                <a:latin typeface="Calibri"/>
                <a:ea typeface="Calibri"/>
                <a:cs typeface="Calibri"/>
                <a:sym typeface="Calibri"/>
              </a:rPr>
              <a:t>Clue #3</a:t>
            </a:r>
            <a:endParaRPr/>
          </a:p>
          <a:p>
            <a:pPr indent="0" lvl="0" marL="0" marR="0" rtl="0" algn="ctr">
              <a:spcBef>
                <a:spcPts val="0"/>
              </a:spcBef>
              <a:spcAft>
                <a:spcPts val="0"/>
              </a:spcAft>
              <a:buNone/>
            </a:pPr>
            <a:r>
              <a:rPr b="1" lang="en-US" sz="2000">
                <a:solidFill>
                  <a:schemeClr val="dk1"/>
                </a:solidFill>
                <a:latin typeface="Calibri"/>
                <a:ea typeface="Calibri"/>
                <a:cs typeface="Calibri"/>
                <a:sym typeface="Calibri"/>
              </a:rPr>
              <a:t>The answer does not include </a:t>
            </a:r>
            <a:endParaRPr/>
          </a:p>
          <a:p>
            <a:pPr indent="0" lvl="0" marL="0" marR="0" rtl="0" algn="ctr">
              <a:spcBef>
                <a:spcPts val="0"/>
              </a:spcBef>
              <a:spcAft>
                <a:spcPts val="0"/>
              </a:spcAft>
              <a:buNone/>
            </a:pPr>
            <a:r>
              <a:rPr b="1" lang="en-US" sz="2000">
                <a:solidFill>
                  <a:schemeClr val="dk1"/>
                </a:solidFill>
                <a:latin typeface="Calibri"/>
                <a:ea typeface="Calibri"/>
                <a:cs typeface="Calibri"/>
                <a:sym typeface="Calibri"/>
              </a:rPr>
              <a:t>the digit 4.</a:t>
            </a:r>
            <a:endParaRPr/>
          </a:p>
        </p:txBody>
      </p:sp>
      <p:sp>
        <p:nvSpPr>
          <p:cNvPr id="306" name="Google Shape;306;p28"/>
          <p:cNvSpPr/>
          <p:nvPr/>
        </p:nvSpPr>
        <p:spPr>
          <a:xfrm>
            <a:off x="5029200" y="4038600"/>
            <a:ext cx="3974306" cy="1143000"/>
          </a:xfrm>
          <a:prstGeom prst="rect">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u="sng">
                <a:solidFill>
                  <a:schemeClr val="dk1"/>
                </a:solidFill>
                <a:latin typeface="Calibri"/>
                <a:ea typeface="Calibri"/>
                <a:cs typeface="Calibri"/>
                <a:sym typeface="Calibri"/>
              </a:rPr>
              <a:t>Clue #4</a:t>
            </a:r>
            <a:endParaRPr/>
          </a:p>
          <a:p>
            <a:pPr indent="0" lvl="0" marL="0" marR="0" rtl="0" algn="ctr">
              <a:spcBef>
                <a:spcPts val="0"/>
              </a:spcBef>
              <a:spcAft>
                <a:spcPts val="0"/>
              </a:spcAft>
              <a:buNone/>
            </a:pPr>
            <a:r>
              <a:rPr b="1" lang="en-US" sz="2000">
                <a:solidFill>
                  <a:schemeClr val="dk1"/>
                </a:solidFill>
                <a:latin typeface="Calibri"/>
                <a:ea typeface="Calibri"/>
                <a:cs typeface="Calibri"/>
                <a:sym typeface="Calibri"/>
              </a:rPr>
              <a:t>There are several remaining pairs of numbers that have a difference of 10.  Eliminate all those pairs.</a:t>
            </a:r>
            <a:endParaRPr/>
          </a:p>
        </p:txBody>
      </p:sp>
      <p:sp>
        <p:nvSpPr>
          <p:cNvPr id="307" name="Google Shape;307;p28"/>
          <p:cNvSpPr/>
          <p:nvPr/>
        </p:nvSpPr>
        <p:spPr>
          <a:xfrm>
            <a:off x="5029200" y="5333999"/>
            <a:ext cx="3974306" cy="1143000"/>
          </a:xfrm>
          <a:prstGeom prst="rect">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u="sng">
                <a:solidFill>
                  <a:schemeClr val="dk1"/>
                </a:solidFill>
                <a:latin typeface="Calibri"/>
                <a:ea typeface="Calibri"/>
                <a:cs typeface="Calibri"/>
                <a:sym typeface="Calibri"/>
              </a:rPr>
              <a:t>Clue #5</a:t>
            </a:r>
            <a:endParaRPr/>
          </a:p>
          <a:p>
            <a:pPr indent="0" lvl="0" marL="0" marR="0" rtl="0" algn="ctr">
              <a:spcBef>
                <a:spcPts val="0"/>
              </a:spcBef>
              <a:spcAft>
                <a:spcPts val="0"/>
              </a:spcAft>
              <a:buNone/>
            </a:pPr>
            <a:r>
              <a:rPr b="1" lang="en-US" sz="2000">
                <a:solidFill>
                  <a:schemeClr val="dk1"/>
                </a:solidFill>
                <a:latin typeface="Calibri"/>
                <a:ea typeface="Calibri"/>
                <a:cs typeface="Calibri"/>
                <a:sym typeface="Calibri"/>
              </a:rPr>
              <a:t>Two of the remaining numbers have a difference of 44.  </a:t>
            </a:r>
            <a:endParaRPr/>
          </a:p>
          <a:p>
            <a:pPr indent="0" lvl="0" marL="0" marR="0" rtl="0" algn="ctr">
              <a:spcBef>
                <a:spcPts val="0"/>
              </a:spcBef>
              <a:spcAft>
                <a:spcPts val="0"/>
              </a:spcAft>
              <a:buNone/>
            </a:pPr>
            <a:r>
              <a:rPr b="1" lang="en-US" sz="2000">
                <a:solidFill>
                  <a:schemeClr val="dk1"/>
                </a:solidFill>
                <a:latin typeface="Calibri"/>
                <a:ea typeface="Calibri"/>
                <a:cs typeface="Calibri"/>
                <a:sym typeface="Calibri"/>
              </a:rPr>
              <a:t>Eliminate those 2 numbers.</a:t>
            </a:r>
            <a:endParaRPr/>
          </a:p>
        </p:txBody>
      </p:sp>
      <p:sp>
        <p:nvSpPr>
          <p:cNvPr id="308" name="Google Shape;308;p28"/>
          <p:cNvSpPr txBox="1"/>
          <p:nvPr/>
        </p:nvSpPr>
        <p:spPr>
          <a:xfrm>
            <a:off x="7300226" y="6581001"/>
            <a:ext cx="1843774" cy="27699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200" u="sng">
                <a:solidFill>
                  <a:schemeClr val="hlink"/>
                </a:solidFill>
                <a:latin typeface="Calibri"/>
                <a:ea typeface="Calibri"/>
                <a:cs typeface="Calibri"/>
                <a:sym typeface="Calibri"/>
                <a:hlinkClick r:id="rId4"/>
              </a:rPr>
              <a:t>www.stevewyborney.com</a:t>
            </a:r>
            <a:endParaRPr b="1" sz="1200">
              <a:solidFill>
                <a:schemeClr val="lt1"/>
              </a:solidFill>
              <a:latin typeface="Calibri"/>
              <a:ea typeface="Calibri"/>
              <a:cs typeface="Calibri"/>
              <a:sym typeface="Calibri"/>
            </a:endParaRPr>
          </a:p>
        </p:txBody>
      </p:sp>
      <p:sp>
        <p:nvSpPr>
          <p:cNvPr id="309" name="Google Shape;309;p28"/>
          <p:cNvSpPr txBox="1"/>
          <p:nvPr/>
        </p:nvSpPr>
        <p:spPr>
          <a:xfrm>
            <a:off x="-26524" y="6581001"/>
            <a:ext cx="122809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chemeClr val="lt1"/>
                </a:solidFill>
                <a:latin typeface="Calibri"/>
                <a:ea typeface="Calibri"/>
                <a:cs typeface="Calibri"/>
                <a:sym typeface="Calibri"/>
              </a:rPr>
              <a:t>Steve Wyborney</a:t>
            </a:r>
            <a:endParaRPr b="1" sz="1200">
              <a:solidFill>
                <a:schemeClr val="lt1"/>
              </a:solidFill>
              <a:latin typeface="Calibri"/>
              <a:ea typeface="Calibri"/>
              <a:cs typeface="Calibri"/>
              <a:sym typeface="Calibri"/>
            </a:endParaRPr>
          </a:p>
        </p:txBody>
      </p:sp>
      <p:graphicFrame>
        <p:nvGraphicFramePr>
          <p:cNvPr id="310" name="Google Shape;310;p28"/>
          <p:cNvGraphicFramePr/>
          <p:nvPr/>
        </p:nvGraphicFramePr>
        <p:xfrm>
          <a:off x="152400" y="4648200"/>
          <a:ext cx="3000000" cy="3000000"/>
        </p:xfrm>
        <a:graphic>
          <a:graphicData uri="http://schemas.openxmlformats.org/drawingml/2006/table">
            <a:tbl>
              <a:tblPr>
                <a:noFill/>
                <a:tableStyleId>{A25DF61B-15A2-4A06-B1E7-DB3ADD196AD6}</a:tableStyleId>
              </a:tblPr>
              <a:tblGrid>
                <a:gridCol w="441950"/>
                <a:gridCol w="441950"/>
                <a:gridCol w="441950"/>
                <a:gridCol w="441950"/>
                <a:gridCol w="441950"/>
                <a:gridCol w="441950"/>
                <a:gridCol w="441950"/>
                <a:gridCol w="441950"/>
                <a:gridCol w="441950"/>
                <a:gridCol w="441950"/>
              </a:tblGrid>
              <a:tr h="314150">
                <a:tc>
                  <a:txBody>
                    <a:bodyPr/>
                    <a:lstStyle/>
                    <a:p>
                      <a:pPr indent="0" lvl="0" marL="0" marR="0" rtl="0" algn="ctr">
                        <a:spcBef>
                          <a:spcPts val="0"/>
                        </a:spcBef>
                        <a:spcAft>
                          <a:spcPts val="0"/>
                        </a:spcAft>
                        <a:buNone/>
                      </a:pPr>
                      <a:r>
                        <a:rPr b="1" lang="en-US" sz="1600" u="none" cap="none" strike="noStrike">
                          <a:solidFill>
                            <a:schemeClr val="dk1"/>
                          </a:solidFill>
                        </a:rPr>
                        <a:t>41</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42</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43</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44</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45</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46</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47</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48</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49</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50</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314150">
                <a:tc>
                  <a:txBody>
                    <a:bodyPr/>
                    <a:lstStyle/>
                    <a:p>
                      <a:pPr indent="0" lvl="0" marL="0" marR="0" rtl="0" algn="ctr">
                        <a:spcBef>
                          <a:spcPts val="0"/>
                        </a:spcBef>
                        <a:spcAft>
                          <a:spcPts val="0"/>
                        </a:spcAft>
                        <a:buNone/>
                      </a:pPr>
                      <a:r>
                        <a:rPr b="1" lang="en-US" sz="1600" u="none" cap="none" strike="noStrike">
                          <a:solidFill>
                            <a:schemeClr val="dk1"/>
                          </a:solidFill>
                        </a:rPr>
                        <a:t>51</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52</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53</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54</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55</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56</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57</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58</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59</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60</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314150">
                <a:tc>
                  <a:txBody>
                    <a:bodyPr/>
                    <a:lstStyle/>
                    <a:p>
                      <a:pPr indent="0" lvl="0" marL="0" marR="0" rtl="0" algn="ctr">
                        <a:spcBef>
                          <a:spcPts val="0"/>
                        </a:spcBef>
                        <a:spcAft>
                          <a:spcPts val="0"/>
                        </a:spcAft>
                        <a:buNone/>
                      </a:pPr>
                      <a:r>
                        <a:rPr b="1" lang="en-US" sz="1600" u="none" cap="none" strike="noStrike">
                          <a:solidFill>
                            <a:schemeClr val="dk1"/>
                          </a:solidFill>
                        </a:rPr>
                        <a:t>61</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62</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63</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64</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65</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66</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67</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68</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69</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70</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314150">
                <a:tc>
                  <a:txBody>
                    <a:bodyPr/>
                    <a:lstStyle/>
                    <a:p>
                      <a:pPr indent="0" lvl="0" marL="0" marR="0" rtl="0" algn="ctr">
                        <a:spcBef>
                          <a:spcPts val="0"/>
                        </a:spcBef>
                        <a:spcAft>
                          <a:spcPts val="0"/>
                        </a:spcAft>
                        <a:buNone/>
                      </a:pPr>
                      <a:r>
                        <a:rPr b="1" lang="en-US" sz="1600" u="none" cap="none" strike="noStrike">
                          <a:solidFill>
                            <a:schemeClr val="dk1"/>
                          </a:solidFill>
                        </a:rPr>
                        <a:t>71</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72</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73</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74</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75</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76</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77</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78</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79</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80</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314150">
                <a:tc>
                  <a:txBody>
                    <a:bodyPr/>
                    <a:lstStyle/>
                    <a:p>
                      <a:pPr indent="0" lvl="0" marL="0" marR="0" rtl="0" algn="ctr">
                        <a:spcBef>
                          <a:spcPts val="0"/>
                        </a:spcBef>
                        <a:spcAft>
                          <a:spcPts val="0"/>
                        </a:spcAft>
                        <a:buNone/>
                      </a:pPr>
                      <a:r>
                        <a:rPr b="1" lang="en-US" sz="1600" u="none" cap="none" strike="noStrike">
                          <a:solidFill>
                            <a:schemeClr val="dk1"/>
                          </a:solidFill>
                        </a:rPr>
                        <a:t>81</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82</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83</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84</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85</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86</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87</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88</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89</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90</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314150">
                <a:tc>
                  <a:txBody>
                    <a:bodyPr/>
                    <a:lstStyle/>
                    <a:p>
                      <a:pPr indent="0" lvl="0" marL="0" marR="0" rtl="0" algn="ctr">
                        <a:spcBef>
                          <a:spcPts val="0"/>
                        </a:spcBef>
                        <a:spcAft>
                          <a:spcPts val="0"/>
                        </a:spcAft>
                        <a:buNone/>
                      </a:pPr>
                      <a:r>
                        <a:rPr b="1" lang="en-US" sz="1600" u="none" cap="none" strike="noStrike">
                          <a:solidFill>
                            <a:schemeClr val="dk1"/>
                          </a:solidFill>
                        </a:rPr>
                        <a:t>91</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92</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93</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94</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95</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96</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97</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98</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99</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100</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graphicFrame>
        <p:nvGraphicFramePr>
          <p:cNvPr id="311" name="Google Shape;311;p28"/>
          <p:cNvGraphicFramePr/>
          <p:nvPr/>
        </p:nvGraphicFramePr>
        <p:xfrm>
          <a:off x="152400" y="4648200"/>
          <a:ext cx="3000000" cy="3000000"/>
        </p:xfrm>
        <a:graphic>
          <a:graphicData uri="http://schemas.openxmlformats.org/drawingml/2006/table">
            <a:tbl>
              <a:tblPr>
                <a:noFill/>
                <a:tableStyleId>{A25DF61B-15A2-4A06-B1E7-DB3ADD196AD6}</a:tableStyleId>
              </a:tblPr>
              <a:tblGrid>
                <a:gridCol w="441950"/>
                <a:gridCol w="441950"/>
                <a:gridCol w="441950"/>
                <a:gridCol w="441950"/>
                <a:gridCol w="441950"/>
                <a:gridCol w="441950"/>
                <a:gridCol w="441950"/>
                <a:gridCol w="441950"/>
                <a:gridCol w="441950"/>
                <a:gridCol w="441950"/>
              </a:tblGrid>
              <a:tr h="314150">
                <a:tc>
                  <a:txBody>
                    <a:bodyPr/>
                    <a:lstStyle/>
                    <a:p>
                      <a:pPr indent="0" lvl="0" marL="0" marR="0" rtl="0" algn="ctr">
                        <a:spcBef>
                          <a:spcPts val="0"/>
                        </a:spcBef>
                        <a:spcAft>
                          <a:spcPts val="0"/>
                        </a:spcAft>
                        <a:buNone/>
                      </a:pPr>
                      <a:r>
                        <a:rPr b="1" lang="en-US" sz="1600" u="none" cap="none" strike="noStrike">
                          <a:solidFill>
                            <a:schemeClr val="dk1"/>
                          </a:solidFill>
                        </a:rPr>
                        <a:t>41</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42</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43</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44</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45</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46</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47</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48</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49</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50</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r>
              <a:tr h="314150">
                <a:tc>
                  <a:txBody>
                    <a:bodyPr/>
                    <a:lstStyle/>
                    <a:p>
                      <a:pPr indent="0" lvl="0" marL="0" marR="0" rtl="0" algn="ctr">
                        <a:spcBef>
                          <a:spcPts val="0"/>
                        </a:spcBef>
                        <a:spcAft>
                          <a:spcPts val="0"/>
                        </a:spcAft>
                        <a:buNone/>
                      </a:pPr>
                      <a:r>
                        <a:rPr b="1" lang="en-US" sz="1600" u="none" cap="none" strike="noStrike">
                          <a:solidFill>
                            <a:schemeClr val="dk1"/>
                          </a:solidFill>
                        </a:rPr>
                        <a:t>51</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52</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53</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54</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55</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56</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57</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58</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59</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60</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r>
              <a:tr h="314150">
                <a:tc>
                  <a:txBody>
                    <a:bodyPr/>
                    <a:lstStyle/>
                    <a:p>
                      <a:pPr indent="0" lvl="0" marL="0" marR="0" rtl="0" algn="ctr">
                        <a:spcBef>
                          <a:spcPts val="0"/>
                        </a:spcBef>
                        <a:spcAft>
                          <a:spcPts val="0"/>
                        </a:spcAft>
                        <a:buNone/>
                      </a:pPr>
                      <a:r>
                        <a:rPr b="1" lang="en-US" sz="1600" u="none" cap="none" strike="noStrike">
                          <a:solidFill>
                            <a:schemeClr val="dk1"/>
                          </a:solidFill>
                        </a:rPr>
                        <a:t>61</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62</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63</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64</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65</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66</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67</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68</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69</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70</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r>
              <a:tr h="314150">
                <a:tc>
                  <a:txBody>
                    <a:bodyPr/>
                    <a:lstStyle/>
                    <a:p>
                      <a:pPr indent="0" lvl="0" marL="0" marR="0" rtl="0" algn="ctr">
                        <a:spcBef>
                          <a:spcPts val="0"/>
                        </a:spcBef>
                        <a:spcAft>
                          <a:spcPts val="0"/>
                        </a:spcAft>
                        <a:buNone/>
                      </a:pPr>
                      <a:r>
                        <a:rPr b="1" lang="en-US" sz="1600" u="none" cap="none" strike="noStrike">
                          <a:solidFill>
                            <a:schemeClr val="dk1"/>
                          </a:solidFill>
                        </a:rPr>
                        <a:t>71</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72</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73</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74</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75</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76</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77</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78</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79</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80</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r>
              <a:tr h="314150">
                <a:tc>
                  <a:txBody>
                    <a:bodyPr/>
                    <a:lstStyle/>
                    <a:p>
                      <a:pPr indent="0" lvl="0" marL="0" marR="0" rtl="0" algn="ctr">
                        <a:spcBef>
                          <a:spcPts val="0"/>
                        </a:spcBef>
                        <a:spcAft>
                          <a:spcPts val="0"/>
                        </a:spcAft>
                        <a:buNone/>
                      </a:pPr>
                      <a:r>
                        <a:rPr b="1" lang="en-US" sz="1600" u="none" cap="none" strike="noStrike">
                          <a:solidFill>
                            <a:schemeClr val="dk1"/>
                          </a:solidFill>
                        </a:rPr>
                        <a:t>81</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82</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83</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84</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85</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86</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87</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88</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89</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90</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r>
              <a:tr h="314150">
                <a:tc>
                  <a:txBody>
                    <a:bodyPr/>
                    <a:lstStyle/>
                    <a:p>
                      <a:pPr indent="0" lvl="0" marL="0" marR="0" rtl="0" algn="ctr">
                        <a:spcBef>
                          <a:spcPts val="0"/>
                        </a:spcBef>
                        <a:spcAft>
                          <a:spcPts val="0"/>
                        </a:spcAft>
                        <a:buNone/>
                      </a:pPr>
                      <a:r>
                        <a:rPr b="1" lang="en-US" sz="1600" u="none" cap="none" strike="noStrike">
                          <a:solidFill>
                            <a:schemeClr val="dk1"/>
                          </a:solidFill>
                        </a:rPr>
                        <a:t>91</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92</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93</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94</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95</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96</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97</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98</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99</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100</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r>
            </a:tbl>
          </a:graphicData>
        </a:graphic>
      </p:graphicFrame>
      <p:graphicFrame>
        <p:nvGraphicFramePr>
          <p:cNvPr id="312" name="Google Shape;312;p28"/>
          <p:cNvGraphicFramePr/>
          <p:nvPr/>
        </p:nvGraphicFramePr>
        <p:xfrm>
          <a:off x="152400" y="4648200"/>
          <a:ext cx="3000000" cy="3000000"/>
        </p:xfrm>
        <a:graphic>
          <a:graphicData uri="http://schemas.openxmlformats.org/drawingml/2006/table">
            <a:tbl>
              <a:tblPr>
                <a:noFill/>
                <a:tableStyleId>{A25DF61B-15A2-4A06-B1E7-DB3ADD196AD6}</a:tableStyleId>
              </a:tblPr>
              <a:tblGrid>
                <a:gridCol w="441950"/>
                <a:gridCol w="441950"/>
                <a:gridCol w="441950"/>
                <a:gridCol w="441950"/>
                <a:gridCol w="441950"/>
                <a:gridCol w="441950"/>
                <a:gridCol w="441950"/>
                <a:gridCol w="441950"/>
                <a:gridCol w="441950"/>
                <a:gridCol w="441950"/>
              </a:tblGrid>
              <a:tr h="314150">
                <a:tc>
                  <a:txBody>
                    <a:bodyPr/>
                    <a:lstStyle/>
                    <a:p>
                      <a:pPr indent="0" lvl="0" marL="0" marR="0" rtl="0" algn="ctr">
                        <a:spcBef>
                          <a:spcPts val="0"/>
                        </a:spcBef>
                        <a:spcAft>
                          <a:spcPts val="0"/>
                        </a:spcAft>
                        <a:buNone/>
                      </a:pPr>
                      <a:r>
                        <a:rPr b="1" lang="en-US" sz="1600" u="none" cap="none" strike="noStrike">
                          <a:solidFill>
                            <a:schemeClr val="dk1"/>
                          </a:solidFill>
                        </a:rPr>
                        <a:t>41</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42</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43</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44</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45</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46</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47</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48</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49</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50</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r>
              <a:tr h="314150">
                <a:tc>
                  <a:txBody>
                    <a:bodyPr/>
                    <a:lstStyle/>
                    <a:p>
                      <a:pPr indent="0" lvl="0" marL="0" marR="0" rtl="0" algn="ctr">
                        <a:spcBef>
                          <a:spcPts val="0"/>
                        </a:spcBef>
                        <a:spcAft>
                          <a:spcPts val="0"/>
                        </a:spcAft>
                        <a:buNone/>
                      </a:pPr>
                      <a:r>
                        <a:rPr b="1" lang="en-US" sz="1600" u="none" cap="none" strike="noStrike">
                          <a:solidFill>
                            <a:schemeClr val="dk1"/>
                          </a:solidFill>
                        </a:rPr>
                        <a:t>51</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52</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53</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54</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55</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56</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57</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58</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59</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60</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r>
              <a:tr h="314150">
                <a:tc>
                  <a:txBody>
                    <a:bodyPr/>
                    <a:lstStyle/>
                    <a:p>
                      <a:pPr indent="0" lvl="0" marL="0" marR="0" rtl="0" algn="ctr">
                        <a:spcBef>
                          <a:spcPts val="0"/>
                        </a:spcBef>
                        <a:spcAft>
                          <a:spcPts val="0"/>
                        </a:spcAft>
                        <a:buNone/>
                      </a:pPr>
                      <a:r>
                        <a:rPr b="1" lang="en-US" sz="1600" u="none" cap="none" strike="noStrike">
                          <a:solidFill>
                            <a:schemeClr val="dk1"/>
                          </a:solidFill>
                        </a:rPr>
                        <a:t>61</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62</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63</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64</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65</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66</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67</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68</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69</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70</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r>
              <a:tr h="314150">
                <a:tc>
                  <a:txBody>
                    <a:bodyPr/>
                    <a:lstStyle/>
                    <a:p>
                      <a:pPr indent="0" lvl="0" marL="0" marR="0" rtl="0" algn="ctr">
                        <a:spcBef>
                          <a:spcPts val="0"/>
                        </a:spcBef>
                        <a:spcAft>
                          <a:spcPts val="0"/>
                        </a:spcAft>
                        <a:buNone/>
                      </a:pPr>
                      <a:r>
                        <a:rPr b="1" lang="en-US" sz="1600" u="none" cap="none" strike="noStrike">
                          <a:solidFill>
                            <a:schemeClr val="dk1"/>
                          </a:solidFill>
                        </a:rPr>
                        <a:t>71</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72</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73</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74</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75</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76</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77</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78</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79</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80</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r>
              <a:tr h="314150">
                <a:tc>
                  <a:txBody>
                    <a:bodyPr/>
                    <a:lstStyle/>
                    <a:p>
                      <a:pPr indent="0" lvl="0" marL="0" marR="0" rtl="0" algn="ctr">
                        <a:spcBef>
                          <a:spcPts val="0"/>
                        </a:spcBef>
                        <a:spcAft>
                          <a:spcPts val="0"/>
                        </a:spcAft>
                        <a:buNone/>
                      </a:pPr>
                      <a:r>
                        <a:rPr b="1" lang="en-US" sz="1600" u="none" cap="none" strike="noStrike">
                          <a:solidFill>
                            <a:schemeClr val="dk1"/>
                          </a:solidFill>
                        </a:rPr>
                        <a:t>81</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82</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83</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84</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85</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86</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87</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88</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89</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90</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r>
              <a:tr h="314150">
                <a:tc>
                  <a:txBody>
                    <a:bodyPr/>
                    <a:lstStyle/>
                    <a:p>
                      <a:pPr indent="0" lvl="0" marL="0" marR="0" rtl="0" algn="ctr">
                        <a:spcBef>
                          <a:spcPts val="0"/>
                        </a:spcBef>
                        <a:spcAft>
                          <a:spcPts val="0"/>
                        </a:spcAft>
                        <a:buNone/>
                      </a:pPr>
                      <a:r>
                        <a:rPr b="1" lang="en-US" sz="1600" u="none" cap="none" strike="noStrike">
                          <a:solidFill>
                            <a:schemeClr val="dk1"/>
                          </a:solidFill>
                        </a:rPr>
                        <a:t>91</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92</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93</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94</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95</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96</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97</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98</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99</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100</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r>
            </a:tbl>
          </a:graphicData>
        </a:graphic>
      </p:graphicFrame>
      <p:graphicFrame>
        <p:nvGraphicFramePr>
          <p:cNvPr id="313" name="Google Shape;313;p28"/>
          <p:cNvGraphicFramePr/>
          <p:nvPr/>
        </p:nvGraphicFramePr>
        <p:xfrm>
          <a:off x="152400" y="4648200"/>
          <a:ext cx="3000000" cy="3000000"/>
        </p:xfrm>
        <a:graphic>
          <a:graphicData uri="http://schemas.openxmlformats.org/drawingml/2006/table">
            <a:tbl>
              <a:tblPr>
                <a:noFill/>
                <a:tableStyleId>{A25DF61B-15A2-4A06-B1E7-DB3ADD196AD6}</a:tableStyleId>
              </a:tblPr>
              <a:tblGrid>
                <a:gridCol w="441950"/>
                <a:gridCol w="441950"/>
                <a:gridCol w="441950"/>
                <a:gridCol w="441950"/>
                <a:gridCol w="441950"/>
                <a:gridCol w="441950"/>
                <a:gridCol w="441950"/>
                <a:gridCol w="441950"/>
                <a:gridCol w="441950"/>
                <a:gridCol w="441950"/>
              </a:tblGrid>
              <a:tr h="314150">
                <a:tc>
                  <a:txBody>
                    <a:bodyPr/>
                    <a:lstStyle/>
                    <a:p>
                      <a:pPr indent="0" lvl="0" marL="0" marR="0" rtl="0" algn="ctr">
                        <a:spcBef>
                          <a:spcPts val="0"/>
                        </a:spcBef>
                        <a:spcAft>
                          <a:spcPts val="0"/>
                        </a:spcAft>
                        <a:buNone/>
                      </a:pPr>
                      <a:r>
                        <a:rPr b="1" lang="en-US" sz="1600" u="none" cap="none" strike="noStrike">
                          <a:solidFill>
                            <a:schemeClr val="dk1"/>
                          </a:solidFill>
                        </a:rPr>
                        <a:t>41</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42</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43</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44</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45</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46</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47</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48</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49</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50</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r>
              <a:tr h="314150">
                <a:tc>
                  <a:txBody>
                    <a:bodyPr/>
                    <a:lstStyle/>
                    <a:p>
                      <a:pPr indent="0" lvl="0" marL="0" marR="0" rtl="0" algn="ctr">
                        <a:spcBef>
                          <a:spcPts val="0"/>
                        </a:spcBef>
                        <a:spcAft>
                          <a:spcPts val="0"/>
                        </a:spcAft>
                        <a:buNone/>
                      </a:pPr>
                      <a:r>
                        <a:rPr b="1" lang="en-US" sz="1600" u="none" cap="none" strike="noStrike">
                          <a:solidFill>
                            <a:schemeClr val="dk1"/>
                          </a:solidFill>
                        </a:rPr>
                        <a:t>51</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52</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53</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54</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55</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56</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57</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58</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59</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60</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r>
              <a:tr h="314150">
                <a:tc>
                  <a:txBody>
                    <a:bodyPr/>
                    <a:lstStyle/>
                    <a:p>
                      <a:pPr indent="0" lvl="0" marL="0" marR="0" rtl="0" algn="ctr">
                        <a:spcBef>
                          <a:spcPts val="0"/>
                        </a:spcBef>
                        <a:spcAft>
                          <a:spcPts val="0"/>
                        </a:spcAft>
                        <a:buNone/>
                      </a:pPr>
                      <a:r>
                        <a:rPr b="1" lang="en-US" sz="1600" u="none" cap="none" strike="noStrike">
                          <a:solidFill>
                            <a:schemeClr val="dk1"/>
                          </a:solidFill>
                        </a:rPr>
                        <a:t>61</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62</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63</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64</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65</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66</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67</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68</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69</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70</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r>
              <a:tr h="314150">
                <a:tc>
                  <a:txBody>
                    <a:bodyPr/>
                    <a:lstStyle/>
                    <a:p>
                      <a:pPr indent="0" lvl="0" marL="0" marR="0" rtl="0" algn="ctr">
                        <a:spcBef>
                          <a:spcPts val="0"/>
                        </a:spcBef>
                        <a:spcAft>
                          <a:spcPts val="0"/>
                        </a:spcAft>
                        <a:buNone/>
                      </a:pPr>
                      <a:r>
                        <a:rPr b="1" lang="en-US" sz="1600" u="none" cap="none" strike="noStrike">
                          <a:solidFill>
                            <a:schemeClr val="dk1"/>
                          </a:solidFill>
                        </a:rPr>
                        <a:t>71</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72</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73</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74</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75</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76</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77</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78</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79</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80</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r>
              <a:tr h="314150">
                <a:tc>
                  <a:txBody>
                    <a:bodyPr/>
                    <a:lstStyle/>
                    <a:p>
                      <a:pPr indent="0" lvl="0" marL="0" marR="0" rtl="0" algn="ctr">
                        <a:spcBef>
                          <a:spcPts val="0"/>
                        </a:spcBef>
                        <a:spcAft>
                          <a:spcPts val="0"/>
                        </a:spcAft>
                        <a:buNone/>
                      </a:pPr>
                      <a:r>
                        <a:rPr b="1" lang="en-US" sz="1600" u="none" cap="none" strike="noStrike">
                          <a:solidFill>
                            <a:schemeClr val="dk1"/>
                          </a:solidFill>
                        </a:rPr>
                        <a:t>81</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82</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83</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84</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85</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86</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87</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88</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89</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90</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r>
              <a:tr h="314150">
                <a:tc>
                  <a:txBody>
                    <a:bodyPr/>
                    <a:lstStyle/>
                    <a:p>
                      <a:pPr indent="0" lvl="0" marL="0" marR="0" rtl="0" algn="ctr">
                        <a:spcBef>
                          <a:spcPts val="0"/>
                        </a:spcBef>
                        <a:spcAft>
                          <a:spcPts val="0"/>
                        </a:spcAft>
                        <a:buNone/>
                      </a:pPr>
                      <a:r>
                        <a:rPr b="1" lang="en-US" sz="1600" u="none" cap="none" strike="noStrike">
                          <a:solidFill>
                            <a:schemeClr val="dk1"/>
                          </a:solidFill>
                        </a:rPr>
                        <a:t>91</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92</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93</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94</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95</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96</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97</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98</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99</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100</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r>
            </a:tbl>
          </a:graphicData>
        </a:graphic>
      </p:graphicFrame>
      <p:graphicFrame>
        <p:nvGraphicFramePr>
          <p:cNvPr id="314" name="Google Shape;314;p28"/>
          <p:cNvGraphicFramePr/>
          <p:nvPr/>
        </p:nvGraphicFramePr>
        <p:xfrm>
          <a:off x="152400" y="4648200"/>
          <a:ext cx="3000000" cy="3000000"/>
        </p:xfrm>
        <a:graphic>
          <a:graphicData uri="http://schemas.openxmlformats.org/drawingml/2006/table">
            <a:tbl>
              <a:tblPr>
                <a:noFill/>
                <a:tableStyleId>{A25DF61B-15A2-4A06-B1E7-DB3ADD196AD6}</a:tableStyleId>
              </a:tblPr>
              <a:tblGrid>
                <a:gridCol w="441950"/>
                <a:gridCol w="441950"/>
                <a:gridCol w="441950"/>
                <a:gridCol w="441950"/>
                <a:gridCol w="441950"/>
                <a:gridCol w="441950"/>
                <a:gridCol w="441950"/>
                <a:gridCol w="441950"/>
                <a:gridCol w="441950"/>
                <a:gridCol w="441950"/>
              </a:tblGrid>
              <a:tr h="314150">
                <a:tc>
                  <a:txBody>
                    <a:bodyPr/>
                    <a:lstStyle/>
                    <a:p>
                      <a:pPr indent="0" lvl="0" marL="0" marR="0" rtl="0" algn="ctr">
                        <a:spcBef>
                          <a:spcPts val="0"/>
                        </a:spcBef>
                        <a:spcAft>
                          <a:spcPts val="0"/>
                        </a:spcAft>
                        <a:buNone/>
                      </a:pPr>
                      <a:r>
                        <a:rPr b="1" lang="en-US" sz="1600" u="none" cap="none" strike="noStrike">
                          <a:solidFill>
                            <a:schemeClr val="dk1"/>
                          </a:solidFill>
                        </a:rPr>
                        <a:t>41</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42</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43</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44</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45</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46</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47</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48</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49</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50</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r>
              <a:tr h="314150">
                <a:tc>
                  <a:txBody>
                    <a:bodyPr/>
                    <a:lstStyle/>
                    <a:p>
                      <a:pPr indent="0" lvl="0" marL="0" marR="0" rtl="0" algn="ctr">
                        <a:spcBef>
                          <a:spcPts val="0"/>
                        </a:spcBef>
                        <a:spcAft>
                          <a:spcPts val="0"/>
                        </a:spcAft>
                        <a:buNone/>
                      </a:pPr>
                      <a:r>
                        <a:rPr b="1" lang="en-US" sz="1600" u="none" cap="none" strike="noStrike">
                          <a:solidFill>
                            <a:schemeClr val="dk1"/>
                          </a:solidFill>
                        </a:rPr>
                        <a:t>51</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52</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53</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54</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55</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56</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57</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58</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59</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60</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r>
              <a:tr h="314150">
                <a:tc>
                  <a:txBody>
                    <a:bodyPr/>
                    <a:lstStyle/>
                    <a:p>
                      <a:pPr indent="0" lvl="0" marL="0" marR="0" rtl="0" algn="ctr">
                        <a:spcBef>
                          <a:spcPts val="0"/>
                        </a:spcBef>
                        <a:spcAft>
                          <a:spcPts val="0"/>
                        </a:spcAft>
                        <a:buNone/>
                      </a:pPr>
                      <a:r>
                        <a:rPr b="1" lang="en-US" sz="1600" u="none" cap="none" strike="noStrike">
                          <a:solidFill>
                            <a:schemeClr val="dk1"/>
                          </a:solidFill>
                        </a:rPr>
                        <a:t>61</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62</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63</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64</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65</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66</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67</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68</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69</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70</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r>
              <a:tr h="314150">
                <a:tc>
                  <a:txBody>
                    <a:bodyPr/>
                    <a:lstStyle/>
                    <a:p>
                      <a:pPr indent="0" lvl="0" marL="0" marR="0" rtl="0" algn="ctr">
                        <a:spcBef>
                          <a:spcPts val="0"/>
                        </a:spcBef>
                        <a:spcAft>
                          <a:spcPts val="0"/>
                        </a:spcAft>
                        <a:buNone/>
                      </a:pPr>
                      <a:r>
                        <a:rPr b="1" lang="en-US" sz="1600" u="none" cap="none" strike="noStrike">
                          <a:solidFill>
                            <a:schemeClr val="dk1"/>
                          </a:solidFill>
                        </a:rPr>
                        <a:t>71</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72</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73</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74</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75</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76</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77</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78</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79</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80</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r>
              <a:tr h="314150">
                <a:tc>
                  <a:txBody>
                    <a:bodyPr/>
                    <a:lstStyle/>
                    <a:p>
                      <a:pPr indent="0" lvl="0" marL="0" marR="0" rtl="0" algn="ctr">
                        <a:spcBef>
                          <a:spcPts val="0"/>
                        </a:spcBef>
                        <a:spcAft>
                          <a:spcPts val="0"/>
                        </a:spcAft>
                        <a:buNone/>
                      </a:pPr>
                      <a:r>
                        <a:rPr b="1" lang="en-US" sz="1600" u="none" cap="none" strike="noStrike">
                          <a:solidFill>
                            <a:schemeClr val="dk1"/>
                          </a:solidFill>
                        </a:rPr>
                        <a:t>81</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82</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83</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84</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85</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86</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87</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88</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89</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90</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r>
              <a:tr h="314150">
                <a:tc>
                  <a:txBody>
                    <a:bodyPr/>
                    <a:lstStyle/>
                    <a:p>
                      <a:pPr indent="0" lvl="0" marL="0" marR="0" rtl="0" algn="ctr">
                        <a:spcBef>
                          <a:spcPts val="0"/>
                        </a:spcBef>
                        <a:spcAft>
                          <a:spcPts val="0"/>
                        </a:spcAft>
                        <a:buNone/>
                      </a:pPr>
                      <a:r>
                        <a:rPr b="1" lang="en-US" sz="1600" u="none" cap="none" strike="noStrike">
                          <a:solidFill>
                            <a:schemeClr val="dk1"/>
                          </a:solidFill>
                        </a:rPr>
                        <a:t>91</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92</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93</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94</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95</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96</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97</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98</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99</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100</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r>
            </a:tbl>
          </a:graphicData>
        </a:graphic>
      </p:graphicFrame>
      <p:graphicFrame>
        <p:nvGraphicFramePr>
          <p:cNvPr id="315" name="Google Shape;315;p28"/>
          <p:cNvGraphicFramePr/>
          <p:nvPr/>
        </p:nvGraphicFramePr>
        <p:xfrm>
          <a:off x="152400" y="4648200"/>
          <a:ext cx="3000000" cy="3000000"/>
        </p:xfrm>
        <a:graphic>
          <a:graphicData uri="http://schemas.openxmlformats.org/drawingml/2006/table">
            <a:tbl>
              <a:tblPr>
                <a:noFill/>
                <a:tableStyleId>{A25DF61B-15A2-4A06-B1E7-DB3ADD196AD6}</a:tableStyleId>
              </a:tblPr>
              <a:tblGrid>
                <a:gridCol w="441950"/>
                <a:gridCol w="441950"/>
                <a:gridCol w="441950"/>
                <a:gridCol w="441950"/>
                <a:gridCol w="441950"/>
                <a:gridCol w="441950"/>
                <a:gridCol w="441950"/>
                <a:gridCol w="441950"/>
                <a:gridCol w="441950"/>
                <a:gridCol w="441950"/>
              </a:tblGrid>
              <a:tr h="314150">
                <a:tc>
                  <a:txBody>
                    <a:bodyPr/>
                    <a:lstStyle/>
                    <a:p>
                      <a:pPr indent="0" lvl="0" marL="0" marR="0" rtl="0" algn="ctr">
                        <a:spcBef>
                          <a:spcPts val="0"/>
                        </a:spcBef>
                        <a:spcAft>
                          <a:spcPts val="0"/>
                        </a:spcAft>
                        <a:buNone/>
                      </a:pPr>
                      <a:r>
                        <a:rPr b="1" lang="en-US" sz="1600" u="none" cap="none" strike="noStrike">
                          <a:solidFill>
                            <a:schemeClr val="dk1"/>
                          </a:solidFill>
                        </a:rPr>
                        <a:t>41</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42</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43</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44</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45</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46</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47</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48</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49</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50</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r>
              <a:tr h="314150">
                <a:tc>
                  <a:txBody>
                    <a:bodyPr/>
                    <a:lstStyle/>
                    <a:p>
                      <a:pPr indent="0" lvl="0" marL="0" marR="0" rtl="0" algn="ctr">
                        <a:spcBef>
                          <a:spcPts val="0"/>
                        </a:spcBef>
                        <a:spcAft>
                          <a:spcPts val="0"/>
                        </a:spcAft>
                        <a:buNone/>
                      </a:pPr>
                      <a:r>
                        <a:rPr b="1" lang="en-US" sz="1600" u="none" cap="none" strike="noStrike">
                          <a:solidFill>
                            <a:schemeClr val="dk1"/>
                          </a:solidFill>
                        </a:rPr>
                        <a:t>51</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52</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53</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54</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55</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56</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57</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58</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59</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60</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r>
              <a:tr h="314150">
                <a:tc>
                  <a:txBody>
                    <a:bodyPr/>
                    <a:lstStyle/>
                    <a:p>
                      <a:pPr indent="0" lvl="0" marL="0" marR="0" rtl="0" algn="ctr">
                        <a:spcBef>
                          <a:spcPts val="0"/>
                        </a:spcBef>
                        <a:spcAft>
                          <a:spcPts val="0"/>
                        </a:spcAft>
                        <a:buNone/>
                      </a:pPr>
                      <a:r>
                        <a:rPr b="1" lang="en-US" sz="1600" u="none" cap="none" strike="noStrike">
                          <a:solidFill>
                            <a:schemeClr val="dk1"/>
                          </a:solidFill>
                        </a:rPr>
                        <a:t>61</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62</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63</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64</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65</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66</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67</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68</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69</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70</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r>
              <a:tr h="314150">
                <a:tc>
                  <a:txBody>
                    <a:bodyPr/>
                    <a:lstStyle/>
                    <a:p>
                      <a:pPr indent="0" lvl="0" marL="0" marR="0" rtl="0" algn="ctr">
                        <a:spcBef>
                          <a:spcPts val="0"/>
                        </a:spcBef>
                        <a:spcAft>
                          <a:spcPts val="0"/>
                        </a:spcAft>
                        <a:buNone/>
                      </a:pPr>
                      <a:r>
                        <a:rPr b="1" lang="en-US" sz="1600" u="none" cap="none" strike="noStrike">
                          <a:solidFill>
                            <a:schemeClr val="dk1"/>
                          </a:solidFill>
                        </a:rPr>
                        <a:t>71</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72</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73</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74</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75</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76</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77</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78</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79</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80</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r>
              <a:tr h="314150">
                <a:tc>
                  <a:txBody>
                    <a:bodyPr/>
                    <a:lstStyle/>
                    <a:p>
                      <a:pPr indent="0" lvl="0" marL="0" marR="0" rtl="0" algn="ctr">
                        <a:spcBef>
                          <a:spcPts val="0"/>
                        </a:spcBef>
                        <a:spcAft>
                          <a:spcPts val="0"/>
                        </a:spcAft>
                        <a:buNone/>
                      </a:pPr>
                      <a:r>
                        <a:rPr b="1" lang="en-US" sz="1600" u="none" cap="none" strike="noStrike">
                          <a:solidFill>
                            <a:schemeClr val="dk1"/>
                          </a:solidFill>
                        </a:rPr>
                        <a:t>81</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82</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83</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84</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85</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86</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87</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88</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89</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90</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r>
              <a:tr h="314150">
                <a:tc>
                  <a:txBody>
                    <a:bodyPr/>
                    <a:lstStyle/>
                    <a:p>
                      <a:pPr indent="0" lvl="0" marL="0" marR="0" rtl="0" algn="ctr">
                        <a:spcBef>
                          <a:spcPts val="0"/>
                        </a:spcBef>
                        <a:spcAft>
                          <a:spcPts val="0"/>
                        </a:spcAft>
                        <a:buNone/>
                      </a:pPr>
                      <a:r>
                        <a:rPr b="1" lang="en-US" sz="1600" u="none" cap="none" strike="noStrike">
                          <a:solidFill>
                            <a:schemeClr val="dk1"/>
                          </a:solidFill>
                        </a:rPr>
                        <a:t>91</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92</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93</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94</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95</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96</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97</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98</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99</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100</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98"/>
                                        </p:tgtEl>
                                        <p:attrNameLst>
                                          <p:attrName>style.visibility</p:attrName>
                                        </p:attrNameLst>
                                      </p:cBhvr>
                                      <p:to>
                                        <p:strVal val="visible"/>
                                      </p:to>
                                    </p:set>
                                    <p:animEffect filter="fade" transition="in">
                                      <p:cBhvr>
                                        <p:cTn dur="500"/>
                                        <p:tgtEl>
                                          <p:spTgt spid="298"/>
                                        </p:tgtEl>
                                      </p:cBhvr>
                                    </p:animEffect>
                                  </p:childTnLst>
                                </p:cTn>
                              </p:par>
                              <p:par>
                                <p:cTn fill="hold" nodeType="withEffect" presetClass="entr" presetID="10" presetSubtype="0">
                                  <p:stCondLst>
                                    <p:cond delay="0"/>
                                  </p:stCondLst>
                                  <p:childTnLst>
                                    <p:set>
                                      <p:cBhvr>
                                        <p:cTn dur="1" fill="hold">
                                          <p:stCondLst>
                                            <p:cond delay="0"/>
                                          </p:stCondLst>
                                        </p:cTn>
                                        <p:tgtEl>
                                          <p:spTgt spid="299"/>
                                        </p:tgtEl>
                                        <p:attrNameLst>
                                          <p:attrName>style.visibility</p:attrName>
                                        </p:attrNameLst>
                                      </p:cBhvr>
                                      <p:to>
                                        <p:strVal val="visible"/>
                                      </p:to>
                                    </p:set>
                                    <p:animEffect filter="fade" transition="in">
                                      <p:cBhvr>
                                        <p:cTn dur="500"/>
                                        <p:tgtEl>
                                          <p:spTgt spid="299"/>
                                        </p:tgtEl>
                                      </p:cBhvr>
                                    </p:animEffect>
                                  </p:childTnLst>
                                </p:cTn>
                              </p:par>
                              <p:par>
                                <p:cTn fill="hold" nodeType="withEffect" presetClass="entr" presetID="10" presetSubtype="0">
                                  <p:stCondLst>
                                    <p:cond delay="0"/>
                                  </p:stCondLst>
                                  <p:childTnLst>
                                    <p:set>
                                      <p:cBhvr>
                                        <p:cTn dur="1" fill="hold">
                                          <p:stCondLst>
                                            <p:cond delay="0"/>
                                          </p:stCondLst>
                                        </p:cTn>
                                        <p:tgtEl>
                                          <p:spTgt spid="300"/>
                                        </p:tgtEl>
                                        <p:attrNameLst>
                                          <p:attrName>style.visibility</p:attrName>
                                        </p:attrNameLst>
                                      </p:cBhvr>
                                      <p:to>
                                        <p:strVal val="visible"/>
                                      </p:to>
                                    </p:set>
                                    <p:animEffect filter="fade" transition="in">
                                      <p:cBhvr>
                                        <p:cTn dur="500"/>
                                        <p:tgtEl>
                                          <p:spTgt spid="300"/>
                                        </p:tgtEl>
                                      </p:cBhvr>
                                    </p:animEffect>
                                  </p:childTnLst>
                                </p:cTn>
                              </p:par>
                              <p:par>
                                <p:cTn fill="hold" nodeType="withEffect" presetClass="entr" presetID="10" presetSubtype="0">
                                  <p:stCondLst>
                                    <p:cond delay="0"/>
                                  </p:stCondLst>
                                  <p:childTnLst>
                                    <p:set>
                                      <p:cBhvr>
                                        <p:cTn dur="1" fill="hold">
                                          <p:stCondLst>
                                            <p:cond delay="0"/>
                                          </p:stCondLst>
                                        </p:cTn>
                                        <p:tgtEl>
                                          <p:spTgt spid="301"/>
                                        </p:tgtEl>
                                        <p:attrNameLst>
                                          <p:attrName>style.visibility</p:attrName>
                                        </p:attrNameLst>
                                      </p:cBhvr>
                                      <p:to>
                                        <p:strVal val="visible"/>
                                      </p:to>
                                    </p:set>
                                    <p:animEffect filter="fade" transition="in">
                                      <p:cBhvr>
                                        <p:cTn dur="500"/>
                                        <p:tgtEl>
                                          <p:spTgt spid="301"/>
                                        </p:tgtEl>
                                      </p:cBhvr>
                                    </p:animEffect>
                                  </p:childTnLst>
                                </p:cTn>
                              </p:par>
                              <p:par>
                                <p:cTn fill="hold" nodeType="withEffect" presetClass="entr" presetID="10" presetSubtype="0">
                                  <p:stCondLst>
                                    <p:cond delay="0"/>
                                  </p:stCondLst>
                                  <p:childTnLst>
                                    <p:set>
                                      <p:cBhvr>
                                        <p:cTn dur="1" fill="hold">
                                          <p:stCondLst>
                                            <p:cond delay="0"/>
                                          </p:stCondLst>
                                        </p:cTn>
                                        <p:tgtEl>
                                          <p:spTgt spid="302"/>
                                        </p:tgtEl>
                                        <p:attrNameLst>
                                          <p:attrName>style.visibility</p:attrName>
                                        </p:attrNameLst>
                                      </p:cBhvr>
                                      <p:to>
                                        <p:strVal val="visible"/>
                                      </p:to>
                                    </p:set>
                                    <p:animEffect filter="fade" transition="in">
                                      <p:cBhvr>
                                        <p:cTn dur="500"/>
                                        <p:tgtEl>
                                          <p:spTgt spid="3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0"/>
                                        </p:tgtEl>
                                        <p:attrNameLst>
                                          <p:attrName>style.visibility</p:attrName>
                                        </p:attrNameLst>
                                      </p:cBhvr>
                                      <p:to>
                                        <p:strVal val="visible"/>
                                      </p:to>
                                    </p:set>
                                    <p:animEffect filter="fade" transition="in">
                                      <p:cBhvr>
                                        <p:cTn dur="500"/>
                                        <p:tgtEl>
                                          <p:spTgt spid="3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3"/>
                                        </p:tgtEl>
                                        <p:attrNameLst>
                                          <p:attrName>style.visibility</p:attrName>
                                        </p:attrNameLst>
                                      </p:cBhvr>
                                      <p:to>
                                        <p:strVal val="visible"/>
                                      </p:to>
                                    </p:set>
                                    <p:animEffect filter="fade" transition="in">
                                      <p:cBhvr>
                                        <p:cTn dur="500"/>
                                        <p:tgtEl>
                                          <p:spTgt spid="3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1"/>
                                        </p:tgtEl>
                                        <p:attrNameLst>
                                          <p:attrName>style.visibility</p:attrName>
                                        </p:attrNameLst>
                                      </p:cBhvr>
                                      <p:to>
                                        <p:strVal val="visible"/>
                                      </p:to>
                                    </p:set>
                                    <p:animEffect filter="fade" transition="in">
                                      <p:cBhvr>
                                        <p:cTn dur="500"/>
                                        <p:tgtEl>
                                          <p:spTgt spid="3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4"/>
                                        </p:tgtEl>
                                        <p:attrNameLst>
                                          <p:attrName>style.visibility</p:attrName>
                                        </p:attrNameLst>
                                      </p:cBhvr>
                                      <p:to>
                                        <p:strVal val="visible"/>
                                      </p:to>
                                    </p:set>
                                    <p:animEffect filter="fade" transition="in">
                                      <p:cBhvr>
                                        <p:cTn dur="500"/>
                                        <p:tgtEl>
                                          <p:spTgt spid="3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2"/>
                                        </p:tgtEl>
                                        <p:attrNameLst>
                                          <p:attrName>style.visibility</p:attrName>
                                        </p:attrNameLst>
                                      </p:cBhvr>
                                      <p:to>
                                        <p:strVal val="visible"/>
                                      </p:to>
                                    </p:set>
                                    <p:animEffect filter="fade" transition="in">
                                      <p:cBhvr>
                                        <p:cTn dur="500"/>
                                        <p:tgtEl>
                                          <p:spTgt spid="3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5"/>
                                        </p:tgtEl>
                                        <p:attrNameLst>
                                          <p:attrName>style.visibility</p:attrName>
                                        </p:attrNameLst>
                                      </p:cBhvr>
                                      <p:to>
                                        <p:strVal val="visible"/>
                                      </p:to>
                                    </p:set>
                                    <p:animEffect filter="fade" transition="in">
                                      <p:cBhvr>
                                        <p:cTn dur="500"/>
                                        <p:tgtEl>
                                          <p:spTgt spid="3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3"/>
                                        </p:tgtEl>
                                        <p:attrNameLst>
                                          <p:attrName>style.visibility</p:attrName>
                                        </p:attrNameLst>
                                      </p:cBhvr>
                                      <p:to>
                                        <p:strVal val="visible"/>
                                      </p:to>
                                    </p:set>
                                    <p:animEffect filter="fade" transition="in">
                                      <p:cBhvr>
                                        <p:cTn dur="500"/>
                                        <p:tgtEl>
                                          <p:spTgt spid="3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6"/>
                                        </p:tgtEl>
                                        <p:attrNameLst>
                                          <p:attrName>style.visibility</p:attrName>
                                        </p:attrNameLst>
                                      </p:cBhvr>
                                      <p:to>
                                        <p:strVal val="visible"/>
                                      </p:to>
                                    </p:set>
                                    <p:animEffect filter="fade" transition="in">
                                      <p:cBhvr>
                                        <p:cTn dur="500"/>
                                        <p:tgtEl>
                                          <p:spTgt spid="3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4"/>
                                        </p:tgtEl>
                                        <p:attrNameLst>
                                          <p:attrName>style.visibility</p:attrName>
                                        </p:attrNameLst>
                                      </p:cBhvr>
                                      <p:to>
                                        <p:strVal val="visible"/>
                                      </p:to>
                                    </p:set>
                                    <p:animEffect filter="fade" transition="in">
                                      <p:cBhvr>
                                        <p:cTn dur="500"/>
                                        <p:tgtEl>
                                          <p:spTgt spid="3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7"/>
                                        </p:tgtEl>
                                        <p:attrNameLst>
                                          <p:attrName>style.visibility</p:attrName>
                                        </p:attrNameLst>
                                      </p:cBhvr>
                                      <p:to>
                                        <p:strVal val="visible"/>
                                      </p:to>
                                    </p:set>
                                    <p:animEffect filter="fade" transition="in">
                                      <p:cBhvr>
                                        <p:cTn dur="500"/>
                                        <p:tgtEl>
                                          <p:spTgt spid="3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5"/>
                                        </p:tgtEl>
                                        <p:attrNameLst>
                                          <p:attrName>style.visibility</p:attrName>
                                        </p:attrNameLst>
                                      </p:cBhvr>
                                      <p:to>
                                        <p:strVal val="visible"/>
                                      </p:to>
                                    </p:set>
                                    <p:animEffect filter="fade" transition="in">
                                      <p:cBhvr>
                                        <p:cTn dur="500"/>
                                        <p:tgtEl>
                                          <p:spTgt spid="3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19" name="Shape 319"/>
        <p:cNvGrpSpPr/>
        <p:nvPr/>
      </p:nvGrpSpPr>
      <p:grpSpPr>
        <a:xfrm>
          <a:off x="0" y="0"/>
          <a:ext cx="0" cy="0"/>
          <a:chOff x="0" y="0"/>
          <a:chExt cx="0" cy="0"/>
        </a:xfrm>
      </p:grpSpPr>
      <p:pic>
        <p:nvPicPr>
          <p:cNvPr id="320" name="Google Shape;320;p29"/>
          <p:cNvPicPr preferRelativeResize="0"/>
          <p:nvPr/>
        </p:nvPicPr>
        <p:blipFill rotWithShape="1">
          <a:blip r:embed="rId3">
            <a:alphaModFix/>
          </a:blip>
          <a:srcRect b="14814" l="0" r="58332" t="1852"/>
          <a:stretch/>
        </p:blipFill>
        <p:spPr>
          <a:xfrm>
            <a:off x="0" y="0"/>
            <a:ext cx="4572000" cy="6858000"/>
          </a:xfrm>
          <a:prstGeom prst="rect">
            <a:avLst/>
          </a:prstGeom>
          <a:noFill/>
          <a:ln>
            <a:noFill/>
          </a:ln>
        </p:spPr>
      </p:pic>
      <p:sp>
        <p:nvSpPr>
          <p:cNvPr id="321" name="Google Shape;321;p29"/>
          <p:cNvSpPr/>
          <p:nvPr/>
        </p:nvSpPr>
        <p:spPr>
          <a:xfrm>
            <a:off x="5029200" y="2209800"/>
            <a:ext cx="3974306" cy="2362200"/>
          </a:xfrm>
          <a:prstGeom prst="rect">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chemeClr val="dk1"/>
                </a:solidFill>
                <a:latin typeface="Calibri"/>
                <a:ea typeface="Calibri"/>
                <a:cs typeface="Calibri"/>
                <a:sym typeface="Calibri"/>
              </a:rPr>
              <a:t>After seeing the clues, you have narrowed the possibilities to a small set of numbers.  Before you see the answer, select your final estimate.  Write it down, and explain to someone why you chose that number.</a:t>
            </a:r>
            <a:endParaRPr/>
          </a:p>
        </p:txBody>
      </p:sp>
      <p:sp>
        <p:nvSpPr>
          <p:cNvPr id="322" name="Google Shape;322;p29"/>
          <p:cNvSpPr txBox="1"/>
          <p:nvPr/>
        </p:nvSpPr>
        <p:spPr>
          <a:xfrm>
            <a:off x="7300226" y="6581001"/>
            <a:ext cx="1843774" cy="27699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200" u="sng">
                <a:solidFill>
                  <a:schemeClr val="hlink"/>
                </a:solidFill>
                <a:latin typeface="Calibri"/>
                <a:ea typeface="Calibri"/>
                <a:cs typeface="Calibri"/>
                <a:sym typeface="Calibri"/>
                <a:hlinkClick r:id="rId4"/>
              </a:rPr>
              <a:t>www.stevewyborney.com</a:t>
            </a:r>
            <a:endParaRPr b="1" sz="1200">
              <a:solidFill>
                <a:schemeClr val="lt1"/>
              </a:solidFill>
              <a:latin typeface="Calibri"/>
              <a:ea typeface="Calibri"/>
              <a:cs typeface="Calibri"/>
              <a:sym typeface="Calibri"/>
            </a:endParaRPr>
          </a:p>
        </p:txBody>
      </p:sp>
      <p:sp>
        <p:nvSpPr>
          <p:cNvPr id="323" name="Google Shape;323;p29"/>
          <p:cNvSpPr txBox="1"/>
          <p:nvPr/>
        </p:nvSpPr>
        <p:spPr>
          <a:xfrm>
            <a:off x="-26524" y="6581001"/>
            <a:ext cx="122809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chemeClr val="lt1"/>
                </a:solidFill>
                <a:latin typeface="Calibri"/>
                <a:ea typeface="Calibri"/>
                <a:cs typeface="Calibri"/>
                <a:sym typeface="Calibri"/>
              </a:rPr>
              <a:t>Steve Wyborney</a:t>
            </a:r>
            <a:endParaRPr b="1" sz="12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21"/>
                                        </p:tgtEl>
                                        <p:attrNameLst>
                                          <p:attrName>style.visibility</p:attrName>
                                        </p:attrNameLst>
                                      </p:cBhvr>
                                      <p:to>
                                        <p:strVal val="visible"/>
                                      </p:to>
                                    </p:set>
                                    <p:animEffect filter="fade" transition="in">
                                      <p:cBhvr>
                                        <p:cTn dur="500"/>
                                        <p:tgtEl>
                                          <p:spTgt spid="3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27" name="Shape 327"/>
        <p:cNvGrpSpPr/>
        <p:nvPr/>
      </p:nvGrpSpPr>
      <p:grpSpPr>
        <a:xfrm>
          <a:off x="0" y="0"/>
          <a:ext cx="0" cy="0"/>
          <a:chOff x="0" y="0"/>
          <a:chExt cx="0" cy="0"/>
        </a:xfrm>
      </p:grpSpPr>
      <p:sp>
        <p:nvSpPr>
          <p:cNvPr id="328" name="Google Shape;328;p30"/>
          <p:cNvSpPr/>
          <p:nvPr/>
        </p:nvSpPr>
        <p:spPr>
          <a:xfrm>
            <a:off x="5029200" y="152401"/>
            <a:ext cx="3974306" cy="1143000"/>
          </a:xfrm>
          <a:prstGeom prst="rect">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4000">
                <a:solidFill>
                  <a:schemeClr val="dk1"/>
                </a:solidFill>
                <a:latin typeface="Calibri"/>
                <a:ea typeface="Calibri"/>
                <a:cs typeface="Calibri"/>
                <a:sym typeface="Calibri"/>
              </a:rPr>
              <a:t>59 spool holders</a:t>
            </a:r>
            <a:endParaRPr/>
          </a:p>
        </p:txBody>
      </p:sp>
      <p:pic>
        <p:nvPicPr>
          <p:cNvPr id="329" name="Google Shape;329;p30"/>
          <p:cNvPicPr preferRelativeResize="0"/>
          <p:nvPr/>
        </p:nvPicPr>
        <p:blipFill rotWithShape="1">
          <a:blip r:embed="rId3">
            <a:alphaModFix/>
          </a:blip>
          <a:srcRect b="14814" l="0" r="58332" t="1852"/>
          <a:stretch/>
        </p:blipFill>
        <p:spPr>
          <a:xfrm>
            <a:off x="0" y="0"/>
            <a:ext cx="4572000" cy="6858000"/>
          </a:xfrm>
          <a:prstGeom prst="rect">
            <a:avLst/>
          </a:prstGeom>
          <a:noFill/>
          <a:ln>
            <a:noFill/>
          </a:ln>
        </p:spPr>
      </p:pic>
      <p:sp>
        <p:nvSpPr>
          <p:cNvPr id="330" name="Google Shape;330;p30"/>
          <p:cNvSpPr/>
          <p:nvPr/>
        </p:nvSpPr>
        <p:spPr>
          <a:xfrm>
            <a:off x="5020519" y="174586"/>
            <a:ext cx="3974306" cy="1143001"/>
          </a:xfrm>
          <a:prstGeom prst="rect">
            <a:avLst/>
          </a:prstGeom>
          <a:solidFill>
            <a:srgbClr val="FF0000"/>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dk1"/>
                </a:solidFill>
                <a:latin typeface="Calibri"/>
                <a:ea typeface="Calibri"/>
                <a:cs typeface="Calibri"/>
                <a:sym typeface="Calibri"/>
              </a:rPr>
              <a:t>The Reveal</a:t>
            </a:r>
            <a:endParaRPr/>
          </a:p>
          <a:p>
            <a:pPr indent="0" lvl="0" marL="0" marR="0" rtl="0" algn="ctr">
              <a:spcBef>
                <a:spcPts val="0"/>
              </a:spcBef>
              <a:spcAft>
                <a:spcPts val="0"/>
              </a:spcAft>
              <a:buNone/>
            </a:pPr>
            <a:r>
              <a:rPr b="1" lang="en-US" sz="2400">
                <a:solidFill>
                  <a:schemeClr val="dk1"/>
                </a:solidFill>
                <a:latin typeface="Calibri"/>
                <a:ea typeface="Calibri"/>
                <a:cs typeface="Calibri"/>
                <a:sym typeface="Calibri"/>
              </a:rPr>
              <a:t>Click to see the answer.</a:t>
            </a:r>
            <a:endParaRPr/>
          </a:p>
        </p:txBody>
      </p:sp>
      <p:sp>
        <p:nvSpPr>
          <p:cNvPr id="331" name="Google Shape;331;p30"/>
          <p:cNvSpPr/>
          <p:nvPr/>
        </p:nvSpPr>
        <p:spPr>
          <a:xfrm>
            <a:off x="4296107" y="876300"/>
            <a:ext cx="3974306" cy="3467100"/>
          </a:xfrm>
          <a:prstGeom prst="rect">
            <a:avLst/>
          </a:prstGeom>
          <a:solidFill>
            <a:srgbClr val="FFFF00"/>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600">
                <a:solidFill>
                  <a:schemeClr val="dk1"/>
                </a:solidFill>
                <a:latin typeface="Calibri"/>
                <a:ea typeface="Calibri"/>
                <a:cs typeface="Calibri"/>
                <a:sym typeface="Calibri"/>
              </a:rPr>
              <a:t>Important Note:</a:t>
            </a:r>
            <a:endParaRPr/>
          </a:p>
          <a:p>
            <a:pPr indent="0" lvl="0" marL="0" marR="0" rtl="0" algn="ctr">
              <a:spcBef>
                <a:spcPts val="0"/>
              </a:spcBef>
              <a:spcAft>
                <a:spcPts val="0"/>
              </a:spcAft>
              <a:buNone/>
            </a:pPr>
            <a:r>
              <a:rPr b="1" lang="en-US" sz="1600">
                <a:solidFill>
                  <a:schemeClr val="dk1"/>
                </a:solidFill>
                <a:latin typeface="Calibri"/>
                <a:ea typeface="Calibri"/>
                <a:cs typeface="Calibri"/>
                <a:sym typeface="Calibri"/>
              </a:rPr>
              <a:t>If you can see this box, then the slide show is not playing and the reveal won’t work. </a:t>
            </a:r>
            <a:endParaRPr/>
          </a:p>
          <a:p>
            <a:pPr indent="0" lvl="0" marL="0" marR="0" rtl="0" algn="ctr">
              <a:spcBef>
                <a:spcPts val="0"/>
              </a:spcBef>
              <a:spcAft>
                <a:spcPts val="0"/>
              </a:spcAft>
              <a:buNone/>
            </a:pPr>
            <a:r>
              <a:t/>
            </a:r>
            <a:endParaRPr b="1" sz="1600">
              <a:solidFill>
                <a:schemeClr val="dk1"/>
              </a:solidFill>
              <a:latin typeface="Calibri"/>
              <a:ea typeface="Calibri"/>
              <a:cs typeface="Calibri"/>
              <a:sym typeface="Calibri"/>
            </a:endParaRPr>
          </a:p>
          <a:p>
            <a:pPr indent="0" lvl="0" marL="0" marR="0" rtl="0" algn="ctr">
              <a:spcBef>
                <a:spcPts val="0"/>
              </a:spcBef>
              <a:spcAft>
                <a:spcPts val="0"/>
              </a:spcAft>
              <a:buNone/>
            </a:pPr>
            <a:r>
              <a:rPr b="1" lang="en-US" sz="1600">
                <a:solidFill>
                  <a:schemeClr val="dk1"/>
                </a:solidFill>
                <a:latin typeface="Calibri"/>
                <a:ea typeface="Calibri"/>
                <a:cs typeface="Calibri"/>
                <a:sym typeface="Calibri"/>
              </a:rPr>
              <a:t>Here is the solution:</a:t>
            </a:r>
            <a:endParaRPr/>
          </a:p>
          <a:p>
            <a:pPr indent="0" lvl="0" marL="0" marR="0" rtl="0" algn="ctr">
              <a:spcBef>
                <a:spcPts val="0"/>
              </a:spcBef>
              <a:spcAft>
                <a:spcPts val="0"/>
              </a:spcAft>
              <a:buNone/>
            </a:pPr>
            <a:r>
              <a:t/>
            </a:r>
            <a:endParaRPr b="1" sz="1600">
              <a:solidFill>
                <a:schemeClr val="dk1"/>
              </a:solidFill>
              <a:latin typeface="Calibri"/>
              <a:ea typeface="Calibri"/>
              <a:cs typeface="Calibri"/>
              <a:sym typeface="Calibri"/>
            </a:endParaRPr>
          </a:p>
          <a:p>
            <a:pPr indent="0" lvl="0" marL="0" marR="0" rtl="0" algn="ctr">
              <a:spcBef>
                <a:spcPts val="0"/>
              </a:spcBef>
              <a:spcAft>
                <a:spcPts val="0"/>
              </a:spcAft>
              <a:buNone/>
            </a:pPr>
            <a:r>
              <a:rPr b="1" lang="en-US" sz="1600">
                <a:solidFill>
                  <a:schemeClr val="dk1"/>
                </a:solidFill>
                <a:latin typeface="Calibri"/>
                <a:ea typeface="Calibri"/>
                <a:cs typeface="Calibri"/>
                <a:sym typeface="Calibri"/>
              </a:rPr>
              <a:t>If you are using PowerPoint, click on Slide Show, then click on From Beginning.</a:t>
            </a:r>
            <a:endParaRPr/>
          </a:p>
          <a:p>
            <a:pPr indent="0" lvl="0" marL="0" marR="0" rtl="0" algn="ctr">
              <a:spcBef>
                <a:spcPts val="0"/>
              </a:spcBef>
              <a:spcAft>
                <a:spcPts val="0"/>
              </a:spcAft>
              <a:buNone/>
            </a:pPr>
            <a:r>
              <a:t/>
            </a:r>
            <a:endParaRPr b="1" sz="1600">
              <a:solidFill>
                <a:schemeClr val="dk1"/>
              </a:solidFill>
              <a:latin typeface="Calibri"/>
              <a:ea typeface="Calibri"/>
              <a:cs typeface="Calibri"/>
              <a:sym typeface="Calibri"/>
            </a:endParaRPr>
          </a:p>
          <a:p>
            <a:pPr indent="0" lvl="0" marL="0" marR="0" rtl="0" algn="ctr">
              <a:spcBef>
                <a:spcPts val="0"/>
              </a:spcBef>
              <a:spcAft>
                <a:spcPts val="0"/>
              </a:spcAft>
              <a:buNone/>
            </a:pPr>
            <a:r>
              <a:rPr b="1" lang="en-US" sz="1600">
                <a:solidFill>
                  <a:schemeClr val="dk1"/>
                </a:solidFill>
                <a:latin typeface="Calibri"/>
                <a:ea typeface="Calibri"/>
                <a:cs typeface="Calibri"/>
                <a:sym typeface="Calibri"/>
              </a:rPr>
              <a:t>If you are using Google Slides, click on View then Present.</a:t>
            </a:r>
            <a:endParaRPr/>
          </a:p>
        </p:txBody>
      </p:sp>
      <p:sp>
        <p:nvSpPr>
          <p:cNvPr id="332" name="Google Shape;332;p30"/>
          <p:cNvSpPr txBox="1"/>
          <p:nvPr/>
        </p:nvSpPr>
        <p:spPr>
          <a:xfrm>
            <a:off x="7300226" y="6581001"/>
            <a:ext cx="1843774" cy="27699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200" u="sng">
                <a:solidFill>
                  <a:schemeClr val="hlink"/>
                </a:solidFill>
                <a:latin typeface="Calibri"/>
                <a:ea typeface="Calibri"/>
                <a:cs typeface="Calibri"/>
                <a:sym typeface="Calibri"/>
                <a:hlinkClick r:id="rId4"/>
              </a:rPr>
              <a:t>www.stevewyborney.com</a:t>
            </a:r>
            <a:endParaRPr b="1" sz="1200">
              <a:solidFill>
                <a:schemeClr val="lt1"/>
              </a:solidFill>
              <a:latin typeface="Calibri"/>
              <a:ea typeface="Calibri"/>
              <a:cs typeface="Calibri"/>
              <a:sym typeface="Calibri"/>
            </a:endParaRPr>
          </a:p>
        </p:txBody>
      </p:sp>
      <p:sp>
        <p:nvSpPr>
          <p:cNvPr id="333" name="Google Shape;333;p30"/>
          <p:cNvSpPr txBox="1"/>
          <p:nvPr/>
        </p:nvSpPr>
        <p:spPr>
          <a:xfrm>
            <a:off x="-26524" y="6581001"/>
            <a:ext cx="122809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chemeClr val="lt1"/>
                </a:solidFill>
                <a:latin typeface="Calibri"/>
                <a:ea typeface="Calibri"/>
                <a:cs typeface="Calibri"/>
                <a:sym typeface="Calibri"/>
              </a:rPr>
              <a:t>Steve Wyborney</a:t>
            </a:r>
            <a:endParaRPr b="1" sz="12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xit" presetID="1" presetSubtype="0">
                                  <p:stCondLst>
                                    <p:cond delay="0"/>
                                  </p:stCondLst>
                                  <p:childTnLst>
                                    <p:set>
                                      <p:cBhvr>
                                        <p:cTn dur="1" fill="hold">
                                          <p:stCondLst>
                                            <p:cond delay="1"/>
                                          </p:stCondLst>
                                        </p:cTn>
                                        <p:tgtEl>
                                          <p:spTgt spid="33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330"/>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cxnSp>
        <p:nvCxnSpPr>
          <p:cNvPr id="338" name="Google Shape;338;p31"/>
          <p:cNvCxnSpPr/>
          <p:nvPr/>
        </p:nvCxnSpPr>
        <p:spPr>
          <a:xfrm>
            <a:off x="6934200" y="1828800"/>
            <a:ext cx="0" cy="1772454"/>
          </a:xfrm>
          <a:prstGeom prst="straightConnector1">
            <a:avLst/>
          </a:prstGeom>
          <a:noFill/>
          <a:ln cap="flat" cmpd="sng" w="38100">
            <a:solidFill>
              <a:schemeClr val="dk1"/>
            </a:solidFill>
            <a:prstDash val="solid"/>
            <a:round/>
            <a:headEnd len="sm" w="sm" type="none"/>
            <a:tailEnd len="sm" w="sm" type="none"/>
          </a:ln>
        </p:spPr>
      </p:cxnSp>
      <p:cxnSp>
        <p:nvCxnSpPr>
          <p:cNvPr id="339" name="Google Shape;339;p31"/>
          <p:cNvCxnSpPr/>
          <p:nvPr/>
        </p:nvCxnSpPr>
        <p:spPr>
          <a:xfrm>
            <a:off x="4648200" y="1828800"/>
            <a:ext cx="0" cy="1772454"/>
          </a:xfrm>
          <a:prstGeom prst="straightConnector1">
            <a:avLst/>
          </a:prstGeom>
          <a:noFill/>
          <a:ln cap="flat" cmpd="sng" w="38100">
            <a:solidFill>
              <a:schemeClr val="dk1"/>
            </a:solidFill>
            <a:prstDash val="solid"/>
            <a:round/>
            <a:headEnd len="sm" w="sm" type="none"/>
            <a:tailEnd len="sm" w="sm" type="none"/>
          </a:ln>
        </p:spPr>
      </p:cxnSp>
      <p:pic>
        <p:nvPicPr>
          <p:cNvPr descr="C:\Users\Steve Wyborney\Desktop\Part 4 Featured Pic.jpg" id="340" name="Google Shape;340;p31">
            <a:hlinkClick r:id="rId3"/>
          </p:cNvPr>
          <p:cNvPicPr preferRelativeResize="0"/>
          <p:nvPr/>
        </p:nvPicPr>
        <p:blipFill rotWithShape="1">
          <a:blip r:embed="rId4">
            <a:alphaModFix/>
          </a:blip>
          <a:srcRect b="0" l="0" r="0" t="0"/>
          <a:stretch/>
        </p:blipFill>
        <p:spPr>
          <a:xfrm>
            <a:off x="7460505" y="2023634"/>
            <a:ext cx="1256957" cy="942718"/>
          </a:xfrm>
          <a:prstGeom prst="rect">
            <a:avLst/>
          </a:prstGeom>
          <a:noFill/>
          <a:ln>
            <a:noFill/>
          </a:ln>
        </p:spPr>
      </p:pic>
      <p:pic>
        <p:nvPicPr>
          <p:cNvPr descr="C:\Users\Steve Wyborney\Desktop\Presentation1.jpg" id="341" name="Google Shape;341;p31">
            <a:hlinkClick r:id="rId5"/>
          </p:cNvPr>
          <p:cNvPicPr preferRelativeResize="0"/>
          <p:nvPr/>
        </p:nvPicPr>
        <p:blipFill rotWithShape="1">
          <a:blip r:embed="rId6">
            <a:alphaModFix/>
          </a:blip>
          <a:srcRect b="0" l="0" r="0" t="0"/>
          <a:stretch/>
        </p:blipFill>
        <p:spPr>
          <a:xfrm>
            <a:off x="6176717" y="3886192"/>
            <a:ext cx="1221978" cy="916483"/>
          </a:xfrm>
          <a:prstGeom prst="rect">
            <a:avLst/>
          </a:prstGeom>
          <a:noFill/>
          <a:ln cap="flat" cmpd="sng" w="19050">
            <a:solidFill>
              <a:schemeClr val="dk1"/>
            </a:solidFill>
            <a:prstDash val="solid"/>
            <a:round/>
            <a:headEnd len="sm" w="sm" type="none"/>
            <a:tailEnd len="sm" w="sm" type="none"/>
          </a:ln>
        </p:spPr>
      </p:pic>
      <p:sp>
        <p:nvSpPr>
          <p:cNvPr id="342" name="Google Shape;342;p31"/>
          <p:cNvSpPr txBox="1"/>
          <p:nvPr/>
        </p:nvSpPr>
        <p:spPr>
          <a:xfrm>
            <a:off x="6019800" y="4858623"/>
            <a:ext cx="1519968"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100">
                <a:solidFill>
                  <a:schemeClr val="dk1"/>
                </a:solidFill>
                <a:latin typeface="Calibri"/>
                <a:ea typeface="Calibri"/>
                <a:cs typeface="Calibri"/>
                <a:sym typeface="Calibri"/>
              </a:rPr>
              <a:t>80 Cube Conversations</a:t>
            </a:r>
            <a:endParaRPr/>
          </a:p>
          <a:p>
            <a:pPr indent="0" lvl="0" marL="0" marR="0" rtl="0" algn="ctr">
              <a:spcBef>
                <a:spcPts val="0"/>
              </a:spcBef>
              <a:spcAft>
                <a:spcPts val="0"/>
              </a:spcAft>
              <a:buNone/>
            </a:pPr>
            <a:r>
              <a:rPr b="1" lang="en-US" sz="1100">
                <a:solidFill>
                  <a:schemeClr val="dk1"/>
                </a:solidFill>
                <a:latin typeface="Calibri"/>
                <a:ea typeface="Calibri"/>
                <a:cs typeface="Calibri"/>
                <a:sym typeface="Calibri"/>
              </a:rPr>
              <a:t>Lessons</a:t>
            </a:r>
            <a:endParaRPr b="1" sz="1100">
              <a:solidFill>
                <a:schemeClr val="dk1"/>
              </a:solidFill>
              <a:latin typeface="Calibri"/>
              <a:ea typeface="Calibri"/>
              <a:cs typeface="Calibri"/>
              <a:sym typeface="Calibri"/>
            </a:endParaRPr>
          </a:p>
        </p:txBody>
      </p:sp>
      <p:pic>
        <p:nvPicPr>
          <p:cNvPr id="343" name="Google Shape;343;p31">
            <a:hlinkClick r:id="rId7"/>
          </p:cNvPr>
          <p:cNvPicPr preferRelativeResize="0"/>
          <p:nvPr/>
        </p:nvPicPr>
        <p:blipFill rotWithShape="1">
          <a:blip r:embed="rId8">
            <a:alphaModFix/>
          </a:blip>
          <a:srcRect b="0" l="0" r="0" t="0"/>
          <a:stretch/>
        </p:blipFill>
        <p:spPr>
          <a:xfrm>
            <a:off x="381000" y="3887839"/>
            <a:ext cx="1217004" cy="912753"/>
          </a:xfrm>
          <a:prstGeom prst="rect">
            <a:avLst/>
          </a:prstGeom>
          <a:noFill/>
          <a:ln cap="flat" cmpd="sng" w="19050">
            <a:solidFill>
              <a:schemeClr val="dk1"/>
            </a:solidFill>
            <a:prstDash val="solid"/>
            <a:round/>
            <a:headEnd len="sm" w="sm" type="none"/>
            <a:tailEnd len="sm" w="sm" type="none"/>
          </a:ln>
        </p:spPr>
      </p:pic>
      <p:pic>
        <p:nvPicPr>
          <p:cNvPr descr="C:\Users\Steve Wyborney\Desktop\20 Days Title Pic.jpg" id="344" name="Google Shape;344;p31">
            <a:hlinkClick r:id="rId9"/>
          </p:cNvPr>
          <p:cNvPicPr preferRelativeResize="0"/>
          <p:nvPr/>
        </p:nvPicPr>
        <p:blipFill rotWithShape="1">
          <a:blip r:embed="rId10">
            <a:alphaModFix/>
          </a:blip>
          <a:srcRect b="0" l="0" r="0" t="0"/>
          <a:stretch/>
        </p:blipFill>
        <p:spPr>
          <a:xfrm>
            <a:off x="7744036" y="3858098"/>
            <a:ext cx="1240944" cy="930708"/>
          </a:xfrm>
          <a:prstGeom prst="rect">
            <a:avLst/>
          </a:prstGeom>
          <a:noFill/>
          <a:ln cap="flat" cmpd="sng" w="19050">
            <a:solidFill>
              <a:schemeClr val="dk1"/>
            </a:solidFill>
            <a:prstDash val="solid"/>
            <a:round/>
            <a:headEnd len="sm" w="sm" type="none"/>
            <a:tailEnd len="sm" w="sm" type="none"/>
          </a:ln>
        </p:spPr>
      </p:pic>
      <p:pic>
        <p:nvPicPr>
          <p:cNvPr descr="C:\Users\Steve Wyborney\Desktop\SPLAT blog post folder\Splat Promo Images and GIFs\Splat Level 3 B.jpg" id="345" name="Google Shape;345;p31">
            <a:hlinkClick r:id="rId11"/>
          </p:cNvPr>
          <p:cNvPicPr preferRelativeResize="0"/>
          <p:nvPr/>
        </p:nvPicPr>
        <p:blipFill rotWithShape="1">
          <a:blip r:embed="rId12">
            <a:alphaModFix/>
          </a:blip>
          <a:srcRect b="0" l="0" r="0" t="0"/>
          <a:stretch/>
        </p:blipFill>
        <p:spPr>
          <a:xfrm>
            <a:off x="1828800" y="3886192"/>
            <a:ext cx="1219200" cy="914400"/>
          </a:xfrm>
          <a:prstGeom prst="rect">
            <a:avLst/>
          </a:prstGeom>
          <a:noFill/>
          <a:ln cap="flat" cmpd="sng" w="19050">
            <a:solidFill>
              <a:schemeClr val="dk1"/>
            </a:solidFill>
            <a:prstDash val="solid"/>
            <a:round/>
            <a:headEnd len="sm" w="sm" type="none"/>
            <a:tailEnd len="sm" w="sm" type="none"/>
          </a:ln>
        </p:spPr>
      </p:pic>
      <p:sp>
        <p:nvSpPr>
          <p:cNvPr id="346" name="Google Shape;346;p31"/>
          <p:cNvSpPr txBox="1"/>
          <p:nvPr/>
        </p:nvSpPr>
        <p:spPr>
          <a:xfrm>
            <a:off x="1828804" y="4788805"/>
            <a:ext cx="1217000"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100">
                <a:solidFill>
                  <a:schemeClr val="dk1"/>
                </a:solidFill>
                <a:latin typeface="Calibri"/>
                <a:ea typeface="Calibri"/>
                <a:cs typeface="Calibri"/>
                <a:sym typeface="Calibri"/>
              </a:rPr>
              <a:t>The Original </a:t>
            </a:r>
            <a:endParaRPr/>
          </a:p>
          <a:p>
            <a:pPr indent="0" lvl="0" marL="0" marR="0" rtl="0" algn="ctr">
              <a:spcBef>
                <a:spcPts val="0"/>
              </a:spcBef>
              <a:spcAft>
                <a:spcPts val="0"/>
              </a:spcAft>
              <a:buNone/>
            </a:pPr>
            <a:r>
              <a:rPr b="1" lang="en-US" sz="1100">
                <a:solidFill>
                  <a:schemeClr val="dk1"/>
                </a:solidFill>
                <a:latin typeface="Calibri"/>
                <a:ea typeface="Calibri"/>
                <a:cs typeface="Calibri"/>
                <a:sym typeface="Calibri"/>
              </a:rPr>
              <a:t>50 Splat! Lessons </a:t>
            </a:r>
            <a:endParaRPr b="1" sz="1100">
              <a:solidFill>
                <a:schemeClr val="dk1"/>
              </a:solidFill>
              <a:latin typeface="Calibri"/>
              <a:ea typeface="Calibri"/>
              <a:cs typeface="Calibri"/>
              <a:sym typeface="Calibri"/>
            </a:endParaRPr>
          </a:p>
        </p:txBody>
      </p:sp>
      <p:pic>
        <p:nvPicPr>
          <p:cNvPr descr="C:\Users\Steve Wyborney\Desktop\Splat Promos HUGE SET\Slide6.JPG" id="347" name="Google Shape;347;p31">
            <a:hlinkClick r:id="rId13"/>
          </p:cNvPr>
          <p:cNvPicPr preferRelativeResize="0"/>
          <p:nvPr/>
        </p:nvPicPr>
        <p:blipFill rotWithShape="1">
          <a:blip r:embed="rId14">
            <a:alphaModFix/>
          </a:blip>
          <a:srcRect b="0" l="0" r="0" t="0"/>
          <a:stretch/>
        </p:blipFill>
        <p:spPr>
          <a:xfrm>
            <a:off x="3256821" y="3886192"/>
            <a:ext cx="1219200" cy="914400"/>
          </a:xfrm>
          <a:prstGeom prst="rect">
            <a:avLst/>
          </a:prstGeom>
          <a:noFill/>
          <a:ln cap="flat" cmpd="sng" w="19050">
            <a:solidFill>
              <a:schemeClr val="dk1"/>
            </a:solidFill>
            <a:prstDash val="solid"/>
            <a:round/>
            <a:headEnd len="sm" w="sm" type="none"/>
            <a:tailEnd len="sm" w="sm" type="none"/>
          </a:ln>
        </p:spPr>
      </p:pic>
      <p:sp>
        <p:nvSpPr>
          <p:cNvPr id="348" name="Google Shape;348;p31"/>
          <p:cNvSpPr txBox="1"/>
          <p:nvPr/>
        </p:nvSpPr>
        <p:spPr>
          <a:xfrm>
            <a:off x="3065249" y="4823928"/>
            <a:ext cx="1519967"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100">
                <a:solidFill>
                  <a:schemeClr val="dk1"/>
                </a:solidFill>
                <a:latin typeface="Calibri"/>
                <a:ea typeface="Calibri"/>
                <a:cs typeface="Calibri"/>
                <a:sym typeface="Calibri"/>
              </a:rPr>
              <a:t>The Original 20 Fraction Splat! Lessons</a:t>
            </a:r>
            <a:endParaRPr b="1" sz="1100">
              <a:solidFill>
                <a:schemeClr val="dk1"/>
              </a:solidFill>
              <a:latin typeface="Calibri"/>
              <a:ea typeface="Calibri"/>
              <a:cs typeface="Calibri"/>
              <a:sym typeface="Calibri"/>
            </a:endParaRPr>
          </a:p>
        </p:txBody>
      </p:sp>
      <p:sp>
        <p:nvSpPr>
          <p:cNvPr id="349" name="Google Shape;349;p31"/>
          <p:cNvSpPr txBox="1"/>
          <p:nvPr/>
        </p:nvSpPr>
        <p:spPr>
          <a:xfrm>
            <a:off x="0" y="3595300"/>
            <a:ext cx="4141968"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dk1"/>
                </a:solidFill>
                <a:latin typeface="Calibri"/>
                <a:ea typeface="Calibri"/>
                <a:cs typeface="Calibri"/>
                <a:sym typeface="Calibri"/>
              </a:rPr>
              <a:t>More Free, Downloadable Resources From Blog Posts</a:t>
            </a:r>
            <a:endParaRPr/>
          </a:p>
        </p:txBody>
      </p:sp>
      <p:sp>
        <p:nvSpPr>
          <p:cNvPr id="350" name="Google Shape;350;p31">
            <a:hlinkClick r:id="rId15"/>
          </p:cNvPr>
          <p:cNvSpPr txBox="1"/>
          <p:nvPr/>
        </p:nvSpPr>
        <p:spPr>
          <a:xfrm>
            <a:off x="7446040" y="4788806"/>
            <a:ext cx="1815820"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100">
                <a:solidFill>
                  <a:schemeClr val="dk1"/>
                </a:solidFill>
                <a:latin typeface="Calibri"/>
                <a:ea typeface="Calibri"/>
                <a:cs typeface="Calibri"/>
                <a:sym typeface="Calibri"/>
              </a:rPr>
              <a:t>20 Days of Number Sense </a:t>
            </a:r>
            <a:endParaRPr/>
          </a:p>
          <a:p>
            <a:pPr indent="0" lvl="0" marL="0" marR="0" rtl="0" algn="ctr">
              <a:spcBef>
                <a:spcPts val="0"/>
              </a:spcBef>
              <a:spcAft>
                <a:spcPts val="0"/>
              </a:spcAft>
              <a:buNone/>
            </a:pPr>
            <a:r>
              <a:rPr b="1" lang="en-US" sz="1100">
                <a:solidFill>
                  <a:schemeClr val="dk1"/>
                </a:solidFill>
                <a:latin typeface="Calibri"/>
                <a:ea typeface="Calibri"/>
                <a:cs typeface="Calibri"/>
                <a:sym typeface="Calibri"/>
              </a:rPr>
              <a:t>&amp; Rich Math Talk</a:t>
            </a:r>
            <a:endParaRPr b="1" sz="1100">
              <a:solidFill>
                <a:schemeClr val="dk1"/>
              </a:solidFill>
              <a:latin typeface="Calibri"/>
              <a:ea typeface="Calibri"/>
              <a:cs typeface="Calibri"/>
              <a:sym typeface="Calibri"/>
            </a:endParaRPr>
          </a:p>
        </p:txBody>
      </p:sp>
      <p:pic>
        <p:nvPicPr>
          <p:cNvPr descr="C:\Users\Steve Wyborney\Desktop\8.8.2018 Desktop\Estimation Clipboard Desktop Materials\Bundle 1 Glasses Pic.jpg" id="351" name="Google Shape;351;p31">
            <a:hlinkClick r:id="rId16"/>
          </p:cNvPr>
          <p:cNvPicPr preferRelativeResize="0"/>
          <p:nvPr/>
        </p:nvPicPr>
        <p:blipFill rotWithShape="1">
          <a:blip r:embed="rId17">
            <a:alphaModFix/>
          </a:blip>
          <a:srcRect b="0" l="0" r="0" t="0"/>
          <a:stretch/>
        </p:blipFill>
        <p:spPr>
          <a:xfrm>
            <a:off x="4704294" y="3888811"/>
            <a:ext cx="1250801" cy="938101"/>
          </a:xfrm>
          <a:prstGeom prst="rect">
            <a:avLst/>
          </a:prstGeom>
          <a:noFill/>
          <a:ln cap="flat" cmpd="sng" w="19050">
            <a:solidFill>
              <a:schemeClr val="dk1"/>
            </a:solidFill>
            <a:prstDash val="solid"/>
            <a:round/>
            <a:headEnd len="sm" w="sm" type="none"/>
            <a:tailEnd len="sm" w="sm" type="none"/>
          </a:ln>
        </p:spPr>
      </p:pic>
      <p:sp>
        <p:nvSpPr>
          <p:cNvPr id="352" name="Google Shape;352;p31"/>
          <p:cNvSpPr txBox="1"/>
          <p:nvPr/>
        </p:nvSpPr>
        <p:spPr>
          <a:xfrm>
            <a:off x="4358813" y="4903113"/>
            <a:ext cx="1815820"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100" u="sng">
                <a:solidFill>
                  <a:schemeClr val="hlink"/>
                </a:solidFill>
                <a:latin typeface="Calibri"/>
                <a:ea typeface="Calibri"/>
                <a:cs typeface="Calibri"/>
                <a:sym typeface="Calibri"/>
                <a:hlinkClick r:id="rId18"/>
              </a:rPr>
              <a:t>The Original 40 Estimation Clipboard Sets</a:t>
            </a:r>
            <a:endParaRPr b="1" sz="1100">
              <a:solidFill>
                <a:schemeClr val="dk1"/>
              </a:solidFill>
              <a:latin typeface="Calibri"/>
              <a:ea typeface="Calibri"/>
              <a:cs typeface="Calibri"/>
              <a:sym typeface="Calibri"/>
            </a:endParaRPr>
          </a:p>
        </p:txBody>
      </p:sp>
      <p:cxnSp>
        <p:nvCxnSpPr>
          <p:cNvPr id="353" name="Google Shape;353;p31"/>
          <p:cNvCxnSpPr/>
          <p:nvPr/>
        </p:nvCxnSpPr>
        <p:spPr>
          <a:xfrm>
            <a:off x="0" y="3601254"/>
            <a:ext cx="9144000" cy="0"/>
          </a:xfrm>
          <a:prstGeom prst="straightConnector1">
            <a:avLst/>
          </a:prstGeom>
          <a:noFill/>
          <a:ln cap="flat" cmpd="sng" w="38100">
            <a:solidFill>
              <a:schemeClr val="dk1"/>
            </a:solidFill>
            <a:prstDash val="solid"/>
            <a:round/>
            <a:headEnd len="sm" w="sm" type="none"/>
            <a:tailEnd len="sm" w="sm" type="none"/>
          </a:ln>
        </p:spPr>
      </p:cxnSp>
      <p:cxnSp>
        <p:nvCxnSpPr>
          <p:cNvPr id="354" name="Google Shape;354;p31"/>
          <p:cNvCxnSpPr/>
          <p:nvPr/>
        </p:nvCxnSpPr>
        <p:spPr>
          <a:xfrm>
            <a:off x="0" y="5334000"/>
            <a:ext cx="9144000" cy="0"/>
          </a:xfrm>
          <a:prstGeom prst="straightConnector1">
            <a:avLst/>
          </a:prstGeom>
          <a:noFill/>
          <a:ln cap="flat" cmpd="sng" w="38100">
            <a:solidFill>
              <a:schemeClr val="dk1"/>
            </a:solidFill>
            <a:prstDash val="solid"/>
            <a:round/>
            <a:headEnd len="sm" w="sm" type="none"/>
            <a:tailEnd len="sm" w="sm" type="none"/>
          </a:ln>
        </p:spPr>
      </p:cxnSp>
      <p:pic>
        <p:nvPicPr>
          <p:cNvPr id="355" name="Google Shape;355;p31">
            <a:hlinkClick r:id="rId19"/>
          </p:cNvPr>
          <p:cNvPicPr preferRelativeResize="0"/>
          <p:nvPr/>
        </p:nvPicPr>
        <p:blipFill rotWithShape="1">
          <a:blip r:embed="rId20">
            <a:alphaModFix/>
          </a:blip>
          <a:srcRect b="0" l="0" r="0" t="25424"/>
          <a:stretch/>
        </p:blipFill>
        <p:spPr>
          <a:xfrm>
            <a:off x="5105400" y="5417451"/>
            <a:ext cx="3962400" cy="1364349"/>
          </a:xfrm>
          <a:prstGeom prst="rect">
            <a:avLst/>
          </a:prstGeom>
          <a:noFill/>
          <a:ln cap="flat" cmpd="sng" w="19050">
            <a:solidFill>
              <a:schemeClr val="dk1"/>
            </a:solidFill>
            <a:prstDash val="solid"/>
            <a:miter lim="800000"/>
            <a:headEnd len="sm" w="sm" type="none"/>
            <a:tailEnd len="sm" w="sm" type="none"/>
          </a:ln>
        </p:spPr>
      </p:pic>
      <p:sp>
        <p:nvSpPr>
          <p:cNvPr id="356" name="Google Shape;356;p31">
            <a:hlinkClick r:id="rId21"/>
          </p:cNvPr>
          <p:cNvSpPr txBox="1"/>
          <p:nvPr/>
        </p:nvSpPr>
        <p:spPr>
          <a:xfrm>
            <a:off x="393026" y="4800592"/>
            <a:ext cx="1192955"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100" u="sng">
                <a:solidFill>
                  <a:schemeClr val="hlink"/>
                </a:solidFill>
                <a:latin typeface="Calibri"/>
                <a:ea typeface="Calibri"/>
                <a:cs typeface="Calibri"/>
                <a:sym typeface="Calibri"/>
                <a:hlinkClick r:id="rId22"/>
              </a:rPr>
              <a:t>51 Esti-Mysteries</a:t>
            </a:r>
            <a:endParaRPr b="1" sz="1100">
              <a:solidFill>
                <a:schemeClr val="dk1"/>
              </a:solidFill>
              <a:latin typeface="Calibri"/>
              <a:ea typeface="Calibri"/>
              <a:cs typeface="Calibri"/>
              <a:sym typeface="Calibri"/>
            </a:endParaRPr>
          </a:p>
        </p:txBody>
      </p:sp>
      <p:sp>
        <p:nvSpPr>
          <p:cNvPr id="357" name="Google Shape;357;p31"/>
          <p:cNvSpPr txBox="1"/>
          <p:nvPr/>
        </p:nvSpPr>
        <p:spPr>
          <a:xfrm>
            <a:off x="0" y="5349895"/>
            <a:ext cx="5257800" cy="150810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dk1"/>
                </a:solidFill>
                <a:latin typeface="Calibri"/>
                <a:ea typeface="Calibri"/>
                <a:cs typeface="Calibri"/>
                <a:sym typeface="Calibri"/>
              </a:rPr>
              <a:t>The Multiplication Course (a free course for students and teachers)</a:t>
            </a:r>
            <a:endParaRPr/>
          </a:p>
          <a:p>
            <a:pPr indent="0" lvl="0" marL="0" marR="0" rtl="0" algn="l">
              <a:spcBef>
                <a:spcPts val="0"/>
              </a:spcBef>
              <a:spcAft>
                <a:spcPts val="0"/>
              </a:spcAft>
              <a:buNone/>
            </a:pPr>
            <a:r>
              <a:t/>
            </a:r>
            <a:endParaRPr b="1" sz="1100">
              <a:solidFill>
                <a:schemeClr val="dk1"/>
              </a:solidFill>
              <a:latin typeface="Calibri"/>
              <a:ea typeface="Calibri"/>
              <a:cs typeface="Calibri"/>
              <a:sym typeface="Calibri"/>
            </a:endParaRPr>
          </a:p>
          <a:p>
            <a:pPr indent="0" lvl="0" marL="0" marR="0" rtl="0" algn="l">
              <a:spcBef>
                <a:spcPts val="0"/>
              </a:spcBef>
              <a:spcAft>
                <a:spcPts val="0"/>
              </a:spcAft>
              <a:buNone/>
            </a:pPr>
            <a:r>
              <a:rPr b="1" lang="en-US" sz="1100">
                <a:solidFill>
                  <a:schemeClr val="dk1"/>
                </a:solidFill>
                <a:latin typeface="Calibri"/>
                <a:ea typeface="Calibri"/>
                <a:cs typeface="Calibri"/>
                <a:sym typeface="Calibri"/>
              </a:rPr>
              <a:t>For more information read the blog post about The Multiplication Course </a:t>
            </a:r>
            <a:r>
              <a:rPr b="1" lang="en-US" sz="1100" u="sng">
                <a:solidFill>
                  <a:schemeClr val="hlink"/>
                </a:solidFill>
                <a:latin typeface="Calibri"/>
                <a:ea typeface="Calibri"/>
                <a:cs typeface="Calibri"/>
                <a:sym typeface="Calibri"/>
                <a:hlinkClick r:id="rId23"/>
              </a:rPr>
              <a:t>here</a:t>
            </a:r>
            <a:r>
              <a:rPr b="1" lang="en-US" sz="1100">
                <a:solidFill>
                  <a:schemeClr val="dk1"/>
                </a:solidFill>
                <a:latin typeface="Calibri"/>
                <a:ea typeface="Calibri"/>
                <a:cs typeface="Calibri"/>
                <a:sym typeface="Calibri"/>
              </a:rPr>
              <a:t>. </a:t>
            </a:r>
            <a:endParaRPr/>
          </a:p>
          <a:p>
            <a:pPr indent="0" lvl="0" marL="0" marR="0" rtl="0" algn="l">
              <a:spcBef>
                <a:spcPts val="0"/>
              </a:spcBef>
              <a:spcAft>
                <a:spcPts val="0"/>
              </a:spcAft>
              <a:buNone/>
            </a:pPr>
            <a:r>
              <a:t/>
            </a:r>
            <a:endParaRPr b="1" sz="1100">
              <a:solidFill>
                <a:schemeClr val="dk1"/>
              </a:solidFill>
              <a:latin typeface="Calibri"/>
              <a:ea typeface="Calibri"/>
              <a:cs typeface="Calibri"/>
              <a:sym typeface="Calibri"/>
            </a:endParaRPr>
          </a:p>
          <a:p>
            <a:pPr indent="0" lvl="0" marL="0" marR="0" rtl="0" algn="l">
              <a:spcBef>
                <a:spcPts val="0"/>
              </a:spcBef>
              <a:spcAft>
                <a:spcPts val="0"/>
              </a:spcAft>
              <a:buNone/>
            </a:pPr>
            <a:r>
              <a:rPr b="1" lang="en-US" sz="1100">
                <a:solidFill>
                  <a:schemeClr val="dk1"/>
                </a:solidFill>
                <a:latin typeface="Calibri"/>
                <a:ea typeface="Calibri"/>
                <a:cs typeface="Calibri"/>
                <a:sym typeface="Calibri"/>
              </a:rPr>
              <a:t>To view the course on YouTube:</a:t>
            </a:r>
            <a:endParaRPr/>
          </a:p>
          <a:p>
            <a:pPr indent="-342900" lvl="0" marL="342900" marR="0" rtl="0" algn="l">
              <a:spcBef>
                <a:spcPts val="0"/>
              </a:spcBef>
              <a:spcAft>
                <a:spcPts val="0"/>
              </a:spcAft>
              <a:buClr>
                <a:schemeClr val="dk1"/>
              </a:buClr>
              <a:buSzPts val="1100"/>
              <a:buFont typeface="Calibri"/>
              <a:buAutoNum type="arabicPeriod"/>
            </a:pPr>
            <a:r>
              <a:rPr b="1" lang="en-US" sz="1100">
                <a:solidFill>
                  <a:schemeClr val="dk1"/>
                </a:solidFill>
                <a:latin typeface="Calibri"/>
                <a:ea typeface="Calibri"/>
                <a:cs typeface="Calibri"/>
                <a:sym typeface="Calibri"/>
              </a:rPr>
              <a:t>Click </a:t>
            </a:r>
            <a:r>
              <a:rPr b="1" lang="en-US" sz="1200" u="sng">
                <a:solidFill>
                  <a:schemeClr val="hlink"/>
                </a:solidFill>
                <a:latin typeface="Calibri"/>
                <a:ea typeface="Calibri"/>
                <a:cs typeface="Calibri"/>
                <a:sym typeface="Calibri"/>
                <a:hlinkClick r:id="rId24"/>
              </a:rPr>
              <a:t>here</a:t>
            </a:r>
            <a:r>
              <a:rPr b="1" lang="en-US" sz="1200">
                <a:solidFill>
                  <a:schemeClr val="dk1"/>
                </a:solidFill>
                <a:latin typeface="Calibri"/>
                <a:ea typeface="Calibri"/>
                <a:cs typeface="Calibri"/>
                <a:sym typeface="Calibri"/>
              </a:rPr>
              <a:t> </a:t>
            </a:r>
            <a:r>
              <a:rPr b="1" lang="en-US" sz="1100">
                <a:solidFill>
                  <a:schemeClr val="dk1"/>
                </a:solidFill>
                <a:latin typeface="Calibri"/>
                <a:ea typeface="Calibri"/>
                <a:cs typeface="Calibri"/>
                <a:sym typeface="Calibri"/>
              </a:rPr>
              <a:t>to see the chapter playlists on my YouTube channel.</a:t>
            </a:r>
            <a:endParaRPr/>
          </a:p>
          <a:p>
            <a:pPr indent="-342900" lvl="0" marL="342900" marR="0" rtl="0" algn="l">
              <a:spcBef>
                <a:spcPts val="0"/>
              </a:spcBef>
              <a:spcAft>
                <a:spcPts val="0"/>
              </a:spcAft>
              <a:buClr>
                <a:schemeClr val="dk1"/>
              </a:buClr>
              <a:buSzPts val="1100"/>
              <a:buFont typeface="Calibri"/>
              <a:buAutoNum type="arabicPeriod"/>
            </a:pPr>
            <a:r>
              <a:rPr b="1" lang="en-US" sz="1100">
                <a:solidFill>
                  <a:schemeClr val="dk1"/>
                </a:solidFill>
                <a:latin typeface="Calibri"/>
                <a:ea typeface="Calibri"/>
                <a:cs typeface="Calibri"/>
                <a:sym typeface="Calibri"/>
              </a:rPr>
              <a:t>You’ll see all 12 chapters in the course.</a:t>
            </a:r>
            <a:endParaRPr/>
          </a:p>
          <a:p>
            <a:pPr indent="-342900" lvl="0" marL="342900" marR="0" rtl="0" algn="l">
              <a:spcBef>
                <a:spcPts val="0"/>
              </a:spcBef>
              <a:spcAft>
                <a:spcPts val="0"/>
              </a:spcAft>
              <a:buClr>
                <a:schemeClr val="dk1"/>
              </a:buClr>
              <a:buSzPts val="1100"/>
              <a:buFont typeface="Calibri"/>
              <a:buAutoNum type="arabicPeriod"/>
            </a:pPr>
            <a:r>
              <a:rPr b="1" lang="en-US" sz="1100">
                <a:solidFill>
                  <a:schemeClr val="dk1"/>
                </a:solidFill>
                <a:latin typeface="Calibri"/>
                <a:ea typeface="Calibri"/>
                <a:cs typeface="Calibri"/>
                <a:sym typeface="Calibri"/>
              </a:rPr>
              <a:t>Each chapter includes a sequence of lessons for students.</a:t>
            </a:r>
            <a:endParaRPr/>
          </a:p>
        </p:txBody>
      </p:sp>
      <p:cxnSp>
        <p:nvCxnSpPr>
          <p:cNvPr id="358" name="Google Shape;358;p31"/>
          <p:cNvCxnSpPr/>
          <p:nvPr/>
        </p:nvCxnSpPr>
        <p:spPr>
          <a:xfrm>
            <a:off x="2362200" y="1828800"/>
            <a:ext cx="0" cy="1772454"/>
          </a:xfrm>
          <a:prstGeom prst="straightConnector1">
            <a:avLst/>
          </a:prstGeom>
          <a:noFill/>
          <a:ln cap="flat" cmpd="sng" w="38100">
            <a:solidFill>
              <a:schemeClr val="dk1"/>
            </a:solidFill>
            <a:prstDash val="solid"/>
            <a:round/>
            <a:headEnd len="sm" w="sm" type="none"/>
            <a:tailEnd len="sm" w="sm" type="none"/>
          </a:ln>
        </p:spPr>
      </p:cxnSp>
      <p:sp>
        <p:nvSpPr>
          <p:cNvPr id="359" name="Google Shape;359;p31"/>
          <p:cNvSpPr txBox="1"/>
          <p:nvPr/>
        </p:nvSpPr>
        <p:spPr>
          <a:xfrm>
            <a:off x="2285999" y="2976891"/>
            <a:ext cx="2380761" cy="60016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100" u="sng">
                <a:solidFill>
                  <a:schemeClr val="hlink"/>
                </a:solidFill>
                <a:latin typeface="Calibri"/>
                <a:ea typeface="Calibri"/>
                <a:cs typeface="Calibri"/>
                <a:sym typeface="Calibri"/>
                <a:hlinkClick r:id="rId25"/>
              </a:rPr>
              <a:t>Part 2 - New Esti-Mysteries and </a:t>
            </a:r>
            <a:r>
              <a:rPr b="1" lang="en-US" sz="1100">
                <a:solidFill>
                  <a:schemeClr val="dk1"/>
                </a:solidFill>
                <a:latin typeface="Calibri"/>
                <a:ea typeface="Calibri"/>
                <a:cs typeface="Calibri"/>
                <a:sym typeface="Calibri"/>
              </a:rPr>
              <a:t>Number Sense Resources Every </a:t>
            </a:r>
            <a:r>
              <a:rPr b="1" lang="en-US" sz="1100" u="sng">
                <a:solidFill>
                  <a:schemeClr val="hlink"/>
                </a:solidFill>
                <a:latin typeface="Calibri"/>
                <a:ea typeface="Calibri"/>
                <a:cs typeface="Calibri"/>
                <a:sym typeface="Calibri"/>
                <a:hlinkClick r:id="rId26"/>
              </a:rPr>
              <a:t>Day for the Rest </a:t>
            </a:r>
            <a:r>
              <a:rPr b="1" lang="en-US" sz="1100">
                <a:solidFill>
                  <a:schemeClr val="dk1"/>
                </a:solidFill>
                <a:latin typeface="Calibri"/>
                <a:ea typeface="Calibri"/>
                <a:cs typeface="Calibri"/>
                <a:sym typeface="Calibri"/>
              </a:rPr>
              <a:t>of the School Year</a:t>
            </a:r>
            <a:endParaRPr b="1" sz="1100">
              <a:solidFill>
                <a:schemeClr val="dk1"/>
              </a:solidFill>
              <a:latin typeface="Calibri"/>
              <a:ea typeface="Calibri"/>
              <a:cs typeface="Calibri"/>
              <a:sym typeface="Calibri"/>
            </a:endParaRPr>
          </a:p>
        </p:txBody>
      </p:sp>
      <p:pic>
        <p:nvPicPr>
          <p:cNvPr descr="C:\Users\Steve Wyborney\Desktop\Blog Post Pics and email too\Part 3 Feature Pic.jpg" id="360" name="Google Shape;360;p31">
            <a:hlinkClick r:id="rId27"/>
          </p:cNvPr>
          <p:cNvPicPr preferRelativeResize="0"/>
          <p:nvPr/>
        </p:nvPicPr>
        <p:blipFill rotWithShape="1">
          <a:blip r:embed="rId28">
            <a:alphaModFix/>
          </a:blip>
          <a:srcRect b="0" l="0" r="0" t="0"/>
          <a:stretch/>
        </p:blipFill>
        <p:spPr>
          <a:xfrm>
            <a:off x="5194837" y="2023633"/>
            <a:ext cx="1256957" cy="942718"/>
          </a:xfrm>
          <a:prstGeom prst="rect">
            <a:avLst/>
          </a:prstGeom>
          <a:noFill/>
          <a:ln>
            <a:noFill/>
          </a:ln>
        </p:spPr>
      </p:pic>
      <p:sp>
        <p:nvSpPr>
          <p:cNvPr id="361" name="Google Shape;361;p31"/>
          <p:cNvSpPr txBox="1"/>
          <p:nvPr/>
        </p:nvSpPr>
        <p:spPr>
          <a:xfrm>
            <a:off x="-76196" y="2976891"/>
            <a:ext cx="2507330" cy="60016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100" u="sng">
                <a:solidFill>
                  <a:schemeClr val="hlink"/>
                </a:solidFill>
                <a:latin typeface="Calibri"/>
                <a:ea typeface="Calibri"/>
                <a:cs typeface="Calibri"/>
                <a:sym typeface="Calibri"/>
                <a:hlinkClick r:id="rId29"/>
              </a:rPr>
              <a:t>New Esti-Mysteries and </a:t>
            </a:r>
            <a:r>
              <a:rPr b="1" lang="en-US" sz="1100">
                <a:solidFill>
                  <a:schemeClr val="dk1"/>
                </a:solidFill>
                <a:latin typeface="Calibri"/>
                <a:ea typeface="Calibri"/>
                <a:cs typeface="Calibri"/>
                <a:sym typeface="Calibri"/>
              </a:rPr>
              <a:t>Number Sense Resources Every Day </a:t>
            </a:r>
            <a:endParaRPr/>
          </a:p>
          <a:p>
            <a:pPr indent="0" lvl="0" marL="0" marR="0" rtl="0" algn="ctr">
              <a:spcBef>
                <a:spcPts val="0"/>
              </a:spcBef>
              <a:spcAft>
                <a:spcPts val="0"/>
              </a:spcAft>
              <a:buNone/>
            </a:pPr>
            <a:r>
              <a:rPr b="1" lang="en-US" sz="1100">
                <a:solidFill>
                  <a:schemeClr val="dk1"/>
                </a:solidFill>
                <a:latin typeface="Calibri"/>
                <a:ea typeface="Calibri"/>
                <a:cs typeface="Calibri"/>
                <a:sym typeface="Calibri"/>
              </a:rPr>
              <a:t>for the Rest of the School Year</a:t>
            </a:r>
            <a:endParaRPr b="1" sz="1100">
              <a:solidFill>
                <a:schemeClr val="dk1"/>
              </a:solidFill>
              <a:latin typeface="Calibri"/>
              <a:ea typeface="Calibri"/>
              <a:cs typeface="Calibri"/>
              <a:sym typeface="Calibri"/>
            </a:endParaRPr>
          </a:p>
        </p:txBody>
      </p:sp>
      <p:sp>
        <p:nvSpPr>
          <p:cNvPr id="362" name="Google Shape;362;p31"/>
          <p:cNvSpPr txBox="1"/>
          <p:nvPr/>
        </p:nvSpPr>
        <p:spPr>
          <a:xfrm>
            <a:off x="4625002" y="2971800"/>
            <a:ext cx="2385398" cy="60016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100" u="sng">
                <a:solidFill>
                  <a:schemeClr val="hlink"/>
                </a:solidFill>
                <a:latin typeface="Calibri"/>
                <a:ea typeface="Calibri"/>
                <a:cs typeface="Calibri"/>
                <a:sym typeface="Calibri"/>
                <a:hlinkClick r:id="rId30"/>
              </a:rPr>
              <a:t>Part 3 - New Esti-Mysteries and Number Sense Resources Every Day for the Rest of the School Year</a:t>
            </a:r>
            <a:endParaRPr b="1" sz="1100">
              <a:solidFill>
                <a:schemeClr val="dk1"/>
              </a:solidFill>
              <a:latin typeface="Calibri"/>
              <a:ea typeface="Calibri"/>
              <a:cs typeface="Calibri"/>
              <a:sym typeface="Calibri"/>
            </a:endParaRPr>
          </a:p>
        </p:txBody>
      </p:sp>
      <p:sp>
        <p:nvSpPr>
          <p:cNvPr id="363" name="Google Shape;363;p31"/>
          <p:cNvSpPr txBox="1"/>
          <p:nvPr/>
        </p:nvSpPr>
        <p:spPr>
          <a:xfrm>
            <a:off x="6911002" y="2976891"/>
            <a:ext cx="2385398" cy="60016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100" u="sng">
                <a:solidFill>
                  <a:schemeClr val="hlink"/>
                </a:solidFill>
                <a:latin typeface="Calibri"/>
                <a:ea typeface="Calibri"/>
                <a:cs typeface="Calibri"/>
                <a:sym typeface="Calibri"/>
                <a:hlinkClick r:id="rId31"/>
              </a:rPr>
              <a:t>Part 4 - New Esti-Mysteries and Number Sense Resources Every Day for the Rest of the School Year</a:t>
            </a:r>
            <a:endParaRPr b="1" sz="1100">
              <a:solidFill>
                <a:schemeClr val="dk1"/>
              </a:solidFill>
              <a:latin typeface="Calibri"/>
              <a:ea typeface="Calibri"/>
              <a:cs typeface="Calibri"/>
              <a:sym typeface="Calibri"/>
            </a:endParaRPr>
          </a:p>
        </p:txBody>
      </p:sp>
      <p:sp>
        <p:nvSpPr>
          <p:cNvPr id="364" name="Google Shape;364;p31"/>
          <p:cNvSpPr txBox="1"/>
          <p:nvPr/>
        </p:nvSpPr>
        <p:spPr>
          <a:xfrm>
            <a:off x="0" y="1836228"/>
            <a:ext cx="9144000" cy="246221"/>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
                <a:solidFill>
                  <a:schemeClr val="dk1"/>
                </a:solidFill>
                <a:latin typeface="Calibri"/>
                <a:ea typeface="Calibri"/>
                <a:cs typeface="Calibri"/>
                <a:sym typeface="Calibri"/>
              </a:rPr>
              <a:t>Daily Resources Posted in the 2020-2021 School Year</a:t>
            </a:r>
            <a:endParaRPr/>
          </a:p>
        </p:txBody>
      </p:sp>
      <p:cxnSp>
        <p:nvCxnSpPr>
          <p:cNvPr id="365" name="Google Shape;365;p31"/>
          <p:cNvCxnSpPr/>
          <p:nvPr/>
        </p:nvCxnSpPr>
        <p:spPr>
          <a:xfrm>
            <a:off x="0" y="1828800"/>
            <a:ext cx="9144000" cy="0"/>
          </a:xfrm>
          <a:prstGeom prst="straightConnector1">
            <a:avLst/>
          </a:prstGeom>
          <a:noFill/>
          <a:ln cap="flat" cmpd="sng" w="38100">
            <a:solidFill>
              <a:schemeClr val="dk1"/>
            </a:solidFill>
            <a:prstDash val="solid"/>
            <a:round/>
            <a:headEnd len="sm" w="sm" type="none"/>
            <a:tailEnd len="sm" w="sm" type="none"/>
          </a:ln>
        </p:spPr>
      </p:cxnSp>
      <p:sp>
        <p:nvSpPr>
          <p:cNvPr id="366" name="Google Shape;366;p31"/>
          <p:cNvSpPr txBox="1"/>
          <p:nvPr/>
        </p:nvSpPr>
        <p:spPr>
          <a:xfrm>
            <a:off x="4713586" y="655804"/>
            <a:ext cx="2451184"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dk1"/>
                </a:solidFill>
                <a:latin typeface="Calibri"/>
                <a:ea typeface="Calibri"/>
                <a:cs typeface="Calibri"/>
                <a:sym typeface="Calibri"/>
              </a:rPr>
              <a:t>Click here to find</a:t>
            </a:r>
            <a:endParaRPr/>
          </a:p>
          <a:p>
            <a:pPr indent="0" lvl="0" marL="0" marR="0" rtl="0" algn="l">
              <a:spcBef>
                <a:spcPts val="0"/>
              </a:spcBef>
              <a:spcAft>
                <a:spcPts val="0"/>
              </a:spcAft>
              <a:buNone/>
            </a:pPr>
            <a:r>
              <a:rPr b="1" lang="en-US" sz="1400">
                <a:solidFill>
                  <a:schemeClr val="dk1"/>
                </a:solidFill>
                <a:latin typeface="Calibri"/>
                <a:ea typeface="Calibri"/>
                <a:cs typeface="Calibri"/>
                <a:sym typeface="Calibri"/>
              </a:rPr>
              <a:t>“</a:t>
            </a:r>
            <a:r>
              <a:rPr b="1" lang="en-US" sz="1400" u="sng">
                <a:solidFill>
                  <a:schemeClr val="hlink"/>
                </a:solidFill>
                <a:latin typeface="Calibri"/>
                <a:ea typeface="Calibri"/>
                <a:cs typeface="Calibri"/>
                <a:sym typeface="Calibri"/>
                <a:hlinkClick r:id="rId32"/>
              </a:rPr>
              <a:t>More Estimation Clipboards</a:t>
            </a:r>
            <a:r>
              <a:rPr b="1" lang="en-US" sz="1400">
                <a:solidFill>
                  <a:schemeClr val="dk1"/>
                </a:solidFill>
                <a:latin typeface="Calibri"/>
                <a:ea typeface="Calibri"/>
                <a:cs typeface="Calibri"/>
                <a:sym typeface="Calibri"/>
              </a:rPr>
              <a:t>.”</a:t>
            </a:r>
            <a:endParaRPr/>
          </a:p>
        </p:txBody>
      </p:sp>
      <p:pic>
        <p:nvPicPr>
          <p:cNvPr id="367" name="Google Shape;367;p31">
            <a:hlinkClick r:id="rId33"/>
          </p:cNvPr>
          <p:cNvPicPr preferRelativeResize="0"/>
          <p:nvPr/>
        </p:nvPicPr>
        <p:blipFill rotWithShape="1">
          <a:blip r:embed="rId34">
            <a:alphaModFix/>
          </a:blip>
          <a:srcRect b="0" l="0" r="0" t="0"/>
          <a:stretch/>
        </p:blipFill>
        <p:spPr>
          <a:xfrm>
            <a:off x="2139636" y="276229"/>
            <a:ext cx="1722168" cy="1291626"/>
          </a:xfrm>
          <a:prstGeom prst="rect">
            <a:avLst/>
          </a:prstGeom>
          <a:noFill/>
          <a:ln>
            <a:noFill/>
          </a:ln>
        </p:spPr>
      </p:pic>
      <p:sp>
        <p:nvSpPr>
          <p:cNvPr id="368" name="Google Shape;368;p31"/>
          <p:cNvSpPr txBox="1"/>
          <p:nvPr/>
        </p:nvSpPr>
        <p:spPr>
          <a:xfrm>
            <a:off x="15848" y="665185"/>
            <a:ext cx="2123787"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dk1"/>
                </a:solidFill>
                <a:latin typeface="Calibri"/>
                <a:ea typeface="Calibri"/>
                <a:cs typeface="Calibri"/>
                <a:sym typeface="Calibri"/>
              </a:rPr>
              <a:t>Click here to find</a:t>
            </a:r>
            <a:endParaRPr/>
          </a:p>
          <a:p>
            <a:pPr indent="0" lvl="0" marL="0" marR="0" rtl="0" algn="l">
              <a:spcBef>
                <a:spcPts val="0"/>
              </a:spcBef>
              <a:spcAft>
                <a:spcPts val="0"/>
              </a:spcAft>
              <a:buNone/>
            </a:pPr>
            <a:r>
              <a:rPr b="1" lang="en-US" sz="1400">
                <a:solidFill>
                  <a:schemeClr val="dk1"/>
                </a:solidFill>
                <a:latin typeface="Calibri"/>
                <a:ea typeface="Calibri"/>
                <a:cs typeface="Calibri"/>
                <a:sym typeface="Calibri"/>
              </a:rPr>
              <a:t>“</a:t>
            </a:r>
            <a:r>
              <a:rPr b="1" lang="en-US" sz="1400" u="sng">
                <a:solidFill>
                  <a:schemeClr val="hlink"/>
                </a:solidFill>
                <a:latin typeface="Calibri"/>
                <a:ea typeface="Calibri"/>
                <a:cs typeface="Calibri"/>
                <a:sym typeface="Calibri"/>
                <a:hlinkClick r:id="rId35"/>
              </a:rPr>
              <a:t>150 New Esti-Mysteries</a:t>
            </a:r>
            <a:r>
              <a:rPr b="1" lang="en-US" sz="1400">
                <a:solidFill>
                  <a:schemeClr val="dk1"/>
                </a:solidFill>
                <a:latin typeface="Calibri"/>
                <a:ea typeface="Calibri"/>
                <a:cs typeface="Calibri"/>
                <a:sym typeface="Calibri"/>
              </a:rPr>
              <a:t>.”</a:t>
            </a:r>
            <a:endParaRPr/>
          </a:p>
        </p:txBody>
      </p:sp>
      <p:pic>
        <p:nvPicPr>
          <p:cNvPr id="369" name="Google Shape;369;p31">
            <a:hlinkClick r:id="rId36"/>
          </p:cNvPr>
          <p:cNvPicPr preferRelativeResize="0"/>
          <p:nvPr/>
        </p:nvPicPr>
        <p:blipFill rotWithShape="1">
          <a:blip r:embed="rId37">
            <a:alphaModFix/>
          </a:blip>
          <a:srcRect b="0" l="0" r="0" t="0"/>
          <a:stretch/>
        </p:blipFill>
        <p:spPr>
          <a:xfrm>
            <a:off x="7105650" y="276716"/>
            <a:ext cx="1718557" cy="1288918"/>
          </a:xfrm>
          <a:prstGeom prst="rect">
            <a:avLst/>
          </a:prstGeom>
          <a:noFill/>
          <a:ln>
            <a:noFill/>
          </a:ln>
        </p:spPr>
      </p:pic>
      <p:pic>
        <p:nvPicPr>
          <p:cNvPr descr="C:\Users\Steve Wyborney\Desktop\STEVES Esti-Mystery Clue Toolkit and Templates FALL 2020.jpg" id="370" name="Google Shape;370;p31">
            <a:hlinkClick r:id="rId38"/>
          </p:cNvPr>
          <p:cNvPicPr preferRelativeResize="0"/>
          <p:nvPr/>
        </p:nvPicPr>
        <p:blipFill rotWithShape="1">
          <a:blip r:embed="rId39">
            <a:alphaModFix/>
          </a:blip>
          <a:srcRect b="0" l="0" r="0" t="0"/>
          <a:stretch/>
        </p:blipFill>
        <p:spPr>
          <a:xfrm>
            <a:off x="548079" y="2024471"/>
            <a:ext cx="1263105" cy="947329"/>
          </a:xfrm>
          <a:prstGeom prst="rect">
            <a:avLst/>
          </a:prstGeom>
          <a:noFill/>
          <a:ln>
            <a:noFill/>
          </a:ln>
        </p:spPr>
      </p:pic>
      <p:pic>
        <p:nvPicPr>
          <p:cNvPr descr="C:\Users\Steve Wyborney\Desktop\Blog Post Pics and email too\Clipboard Dice.jpg" id="371" name="Google Shape;371;p31">
            <a:hlinkClick r:id="rId40"/>
          </p:cNvPr>
          <p:cNvPicPr preferRelativeResize="0"/>
          <p:nvPr/>
        </p:nvPicPr>
        <p:blipFill rotWithShape="1">
          <a:blip r:embed="rId41">
            <a:alphaModFix/>
          </a:blip>
          <a:srcRect b="0" l="0" r="0" t="0"/>
          <a:stretch/>
        </p:blipFill>
        <p:spPr>
          <a:xfrm>
            <a:off x="2844826" y="2024471"/>
            <a:ext cx="1263106" cy="947329"/>
          </a:xfrm>
          <a:prstGeom prst="rect">
            <a:avLst/>
          </a:prstGeom>
          <a:noFill/>
          <a:ln>
            <a:noFill/>
          </a:ln>
        </p:spPr>
      </p:pic>
      <p:sp>
        <p:nvSpPr>
          <p:cNvPr id="372" name="Google Shape;372;p31"/>
          <p:cNvSpPr txBox="1"/>
          <p:nvPr/>
        </p:nvSpPr>
        <p:spPr>
          <a:xfrm>
            <a:off x="0" y="0"/>
            <a:ext cx="9144000" cy="246221"/>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
                <a:solidFill>
                  <a:schemeClr val="dk1"/>
                </a:solidFill>
                <a:latin typeface="Calibri"/>
                <a:ea typeface="Calibri"/>
                <a:cs typeface="Calibri"/>
                <a:sym typeface="Calibri"/>
              </a:rPr>
              <a:t>Daily Resources Posted in the 2021-2022 School Year</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3" name="Shape 93"/>
        <p:cNvGrpSpPr/>
        <p:nvPr/>
      </p:nvGrpSpPr>
      <p:grpSpPr>
        <a:xfrm>
          <a:off x="0" y="0"/>
          <a:ext cx="0" cy="0"/>
          <a:chOff x="0" y="0"/>
          <a:chExt cx="0" cy="0"/>
        </a:xfrm>
      </p:grpSpPr>
      <p:sp>
        <p:nvSpPr>
          <p:cNvPr id="94" name="Google Shape;94;p14"/>
          <p:cNvSpPr txBox="1"/>
          <p:nvPr/>
        </p:nvSpPr>
        <p:spPr>
          <a:xfrm>
            <a:off x="0" y="1958975"/>
            <a:ext cx="9144000" cy="14700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FFFF00"/>
              </a:buClr>
              <a:buSzPts val="6000"/>
              <a:buFont typeface="Calibri"/>
              <a:buNone/>
            </a:pPr>
            <a:r>
              <a:rPr b="1" i="0" lang="en-US" sz="6000" u="none" cap="none" strike="noStrike">
                <a:solidFill>
                  <a:srgbClr val="FFFF00"/>
                </a:solidFill>
                <a:latin typeface="Calibri"/>
                <a:ea typeface="Calibri"/>
                <a:cs typeface="Calibri"/>
                <a:sym typeface="Calibri"/>
              </a:rPr>
              <a:t>“Spirals Ready for Spools”</a:t>
            </a:r>
            <a:endParaRPr/>
          </a:p>
        </p:txBody>
      </p:sp>
      <p:sp>
        <p:nvSpPr>
          <p:cNvPr id="95" name="Google Shape;95;p14"/>
          <p:cNvSpPr/>
          <p:nvPr/>
        </p:nvSpPr>
        <p:spPr>
          <a:xfrm>
            <a:off x="2743200" y="3390900"/>
            <a:ext cx="3974306" cy="3467100"/>
          </a:xfrm>
          <a:prstGeom prst="rect">
            <a:avLst/>
          </a:prstGeom>
          <a:solidFill>
            <a:srgbClr val="FFFF00"/>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600" u="none" cap="none" strike="noStrike">
                <a:solidFill>
                  <a:schemeClr val="dk1"/>
                </a:solidFill>
                <a:latin typeface="Calibri"/>
                <a:ea typeface="Calibri"/>
                <a:cs typeface="Calibri"/>
                <a:sym typeface="Calibri"/>
              </a:rPr>
              <a:t>Important Note:</a:t>
            </a:r>
            <a:endParaRPr/>
          </a:p>
          <a:p>
            <a:pPr indent="0" lvl="0" marL="0" marR="0" rtl="0" algn="ctr">
              <a:spcBef>
                <a:spcPts val="0"/>
              </a:spcBef>
              <a:spcAft>
                <a:spcPts val="0"/>
              </a:spcAft>
              <a:buNone/>
            </a:pPr>
            <a:r>
              <a:rPr b="1" i="0" lang="en-US" sz="1600" u="none" cap="none" strike="noStrike">
                <a:solidFill>
                  <a:schemeClr val="dk1"/>
                </a:solidFill>
                <a:latin typeface="Calibri"/>
                <a:ea typeface="Calibri"/>
                <a:cs typeface="Calibri"/>
                <a:sym typeface="Calibri"/>
              </a:rPr>
              <a:t>If you can see this box, then the slide show is not playing and the reveal won’t work. </a:t>
            </a:r>
            <a:endParaRPr/>
          </a:p>
          <a:p>
            <a:pPr indent="0" lvl="0" marL="0" marR="0" rtl="0" algn="ctr">
              <a:spcBef>
                <a:spcPts val="0"/>
              </a:spcBef>
              <a:spcAft>
                <a:spcPts val="0"/>
              </a:spcAft>
              <a:buNone/>
            </a:pPr>
            <a:r>
              <a:t/>
            </a:r>
            <a:endParaRPr b="1" i="0" sz="1600" u="none" cap="none" strike="noStrike">
              <a:solidFill>
                <a:schemeClr val="dk1"/>
              </a:solidFill>
              <a:latin typeface="Calibri"/>
              <a:ea typeface="Calibri"/>
              <a:cs typeface="Calibri"/>
              <a:sym typeface="Calibri"/>
            </a:endParaRPr>
          </a:p>
          <a:p>
            <a:pPr indent="0" lvl="0" marL="0" marR="0" rtl="0" algn="ctr">
              <a:spcBef>
                <a:spcPts val="0"/>
              </a:spcBef>
              <a:spcAft>
                <a:spcPts val="0"/>
              </a:spcAft>
              <a:buNone/>
            </a:pPr>
            <a:r>
              <a:rPr b="1" i="0" lang="en-US" sz="1600" u="none" cap="none" strike="noStrike">
                <a:solidFill>
                  <a:schemeClr val="dk1"/>
                </a:solidFill>
                <a:latin typeface="Calibri"/>
                <a:ea typeface="Calibri"/>
                <a:cs typeface="Calibri"/>
                <a:sym typeface="Calibri"/>
              </a:rPr>
              <a:t>Here is the solution:</a:t>
            </a:r>
            <a:endParaRPr/>
          </a:p>
          <a:p>
            <a:pPr indent="0" lvl="0" marL="0" marR="0" rtl="0" algn="ctr">
              <a:spcBef>
                <a:spcPts val="0"/>
              </a:spcBef>
              <a:spcAft>
                <a:spcPts val="0"/>
              </a:spcAft>
              <a:buNone/>
            </a:pPr>
            <a:r>
              <a:t/>
            </a:r>
            <a:endParaRPr b="1" i="0" sz="1600" u="none" cap="none" strike="noStrike">
              <a:solidFill>
                <a:schemeClr val="dk1"/>
              </a:solidFill>
              <a:latin typeface="Calibri"/>
              <a:ea typeface="Calibri"/>
              <a:cs typeface="Calibri"/>
              <a:sym typeface="Calibri"/>
            </a:endParaRPr>
          </a:p>
          <a:p>
            <a:pPr indent="0" lvl="0" marL="0" marR="0" rtl="0" algn="ctr">
              <a:spcBef>
                <a:spcPts val="0"/>
              </a:spcBef>
              <a:spcAft>
                <a:spcPts val="0"/>
              </a:spcAft>
              <a:buNone/>
            </a:pPr>
            <a:r>
              <a:rPr b="1" i="0" lang="en-US" sz="1600" u="none" cap="none" strike="noStrike">
                <a:solidFill>
                  <a:schemeClr val="dk1"/>
                </a:solidFill>
                <a:latin typeface="Calibri"/>
                <a:ea typeface="Calibri"/>
                <a:cs typeface="Calibri"/>
                <a:sym typeface="Calibri"/>
              </a:rPr>
              <a:t>If you are using PowerPoint, click on Slide Show, then click on From Current Slide.</a:t>
            </a:r>
            <a:endParaRPr/>
          </a:p>
          <a:p>
            <a:pPr indent="0" lvl="0" marL="0" marR="0" rtl="0" algn="ctr">
              <a:spcBef>
                <a:spcPts val="0"/>
              </a:spcBef>
              <a:spcAft>
                <a:spcPts val="0"/>
              </a:spcAft>
              <a:buNone/>
            </a:pPr>
            <a:r>
              <a:t/>
            </a:r>
            <a:endParaRPr b="1" i="0" sz="1600" u="none" cap="none" strike="noStrike">
              <a:solidFill>
                <a:schemeClr val="dk1"/>
              </a:solidFill>
              <a:latin typeface="Calibri"/>
              <a:ea typeface="Calibri"/>
              <a:cs typeface="Calibri"/>
              <a:sym typeface="Calibri"/>
            </a:endParaRPr>
          </a:p>
          <a:p>
            <a:pPr indent="0" lvl="0" marL="0" marR="0" rtl="0" algn="ctr">
              <a:spcBef>
                <a:spcPts val="0"/>
              </a:spcBef>
              <a:spcAft>
                <a:spcPts val="0"/>
              </a:spcAft>
              <a:buNone/>
            </a:pPr>
            <a:r>
              <a:rPr b="1" i="0" lang="en-US" sz="1600" u="none" cap="none" strike="noStrike">
                <a:solidFill>
                  <a:schemeClr val="dk1"/>
                </a:solidFill>
                <a:latin typeface="Calibri"/>
                <a:ea typeface="Calibri"/>
                <a:cs typeface="Calibri"/>
                <a:sym typeface="Calibri"/>
              </a:rPr>
              <a:t>If you are using Google Slides, click on View then Present.</a:t>
            </a:r>
            <a:endParaRPr/>
          </a:p>
        </p:txBody>
      </p:sp>
      <p:sp>
        <p:nvSpPr>
          <p:cNvPr id="96" name="Google Shape;96;p14"/>
          <p:cNvSpPr txBox="1"/>
          <p:nvPr/>
        </p:nvSpPr>
        <p:spPr>
          <a:xfrm>
            <a:off x="7300226" y="6581001"/>
            <a:ext cx="1843774" cy="27699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i="0" lang="en-US" sz="1200" u="sng" cap="none" strike="noStrike">
                <a:solidFill>
                  <a:schemeClr val="hlink"/>
                </a:solidFill>
                <a:latin typeface="Calibri"/>
                <a:ea typeface="Calibri"/>
                <a:cs typeface="Calibri"/>
                <a:sym typeface="Calibri"/>
                <a:hlinkClick r:id="rId3"/>
              </a:rPr>
              <a:t>www.stevewyborney.com</a:t>
            </a:r>
            <a:endParaRPr b="1" i="0" sz="1200" u="none" cap="none" strike="noStrike">
              <a:solidFill>
                <a:schemeClr val="lt1"/>
              </a:solidFill>
              <a:latin typeface="Calibri"/>
              <a:ea typeface="Calibri"/>
              <a:cs typeface="Calibri"/>
              <a:sym typeface="Calibri"/>
            </a:endParaRPr>
          </a:p>
        </p:txBody>
      </p:sp>
      <p:sp>
        <p:nvSpPr>
          <p:cNvPr id="97" name="Google Shape;97;p14"/>
          <p:cNvSpPr txBox="1"/>
          <p:nvPr/>
        </p:nvSpPr>
        <p:spPr>
          <a:xfrm>
            <a:off x="-26524" y="6581001"/>
            <a:ext cx="122809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200" u="none" cap="none" strike="noStrike">
                <a:solidFill>
                  <a:schemeClr val="lt1"/>
                </a:solidFill>
                <a:latin typeface="Calibri"/>
                <a:ea typeface="Calibri"/>
                <a:cs typeface="Calibri"/>
                <a:sym typeface="Calibri"/>
              </a:rPr>
              <a:t>Steve Wyborney</a:t>
            </a:r>
            <a:endParaRPr b="1" sz="12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xit" presetID="1" presetSubtype="0">
                                  <p:stCondLst>
                                    <p:cond delay="0"/>
                                  </p:stCondLst>
                                  <p:childTnLst>
                                    <p:set>
                                      <p:cBhvr>
                                        <p:cTn dur="1" fill="hold">
                                          <p:stCondLst>
                                            <p:cond delay="1"/>
                                          </p:stCondLst>
                                        </p:cTn>
                                        <p:tgtEl>
                                          <p:spTgt spid="95"/>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01" name="Shape 101"/>
        <p:cNvGrpSpPr/>
        <p:nvPr/>
      </p:nvGrpSpPr>
      <p:grpSpPr>
        <a:xfrm>
          <a:off x="0" y="0"/>
          <a:ext cx="0" cy="0"/>
          <a:chOff x="0" y="0"/>
          <a:chExt cx="0" cy="0"/>
        </a:xfrm>
      </p:grpSpPr>
      <p:pic>
        <p:nvPicPr>
          <p:cNvPr id="102" name="Google Shape;102;p15"/>
          <p:cNvPicPr preferRelativeResize="0"/>
          <p:nvPr/>
        </p:nvPicPr>
        <p:blipFill rotWithShape="1">
          <a:blip r:embed="rId3">
            <a:alphaModFix/>
          </a:blip>
          <a:srcRect b="14814" l="0" r="58332" t="1852"/>
          <a:stretch/>
        </p:blipFill>
        <p:spPr>
          <a:xfrm>
            <a:off x="0" y="0"/>
            <a:ext cx="4572000" cy="6858000"/>
          </a:xfrm>
          <a:prstGeom prst="rect">
            <a:avLst/>
          </a:prstGeom>
          <a:noFill/>
          <a:ln>
            <a:noFill/>
          </a:ln>
        </p:spPr>
      </p:pic>
      <p:sp>
        <p:nvSpPr>
          <p:cNvPr id="103" name="Google Shape;103;p15"/>
          <p:cNvSpPr/>
          <p:nvPr/>
        </p:nvSpPr>
        <p:spPr>
          <a:xfrm>
            <a:off x="5017294" y="1295400"/>
            <a:ext cx="3974306" cy="2209800"/>
          </a:xfrm>
          <a:prstGeom prst="rect">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chemeClr val="dk1"/>
                </a:solidFill>
                <a:latin typeface="Calibri"/>
                <a:ea typeface="Calibri"/>
                <a:cs typeface="Calibri"/>
                <a:sym typeface="Calibri"/>
              </a:rPr>
              <a:t>As the clues appear, use the information to narrow the possibilities to a smaller set.  After each clue, use estimation again to determine which of the remaining answers is the most reasonable. </a:t>
            </a:r>
            <a:endParaRPr/>
          </a:p>
        </p:txBody>
      </p:sp>
      <p:sp>
        <p:nvSpPr>
          <p:cNvPr id="104" name="Google Shape;104;p15"/>
          <p:cNvSpPr/>
          <p:nvPr/>
        </p:nvSpPr>
        <p:spPr>
          <a:xfrm>
            <a:off x="5029200" y="76200"/>
            <a:ext cx="3974306" cy="914400"/>
          </a:xfrm>
          <a:prstGeom prst="rect">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chemeClr val="dk1"/>
                </a:solidFill>
                <a:latin typeface="Calibri"/>
                <a:ea typeface="Calibri"/>
                <a:cs typeface="Calibri"/>
                <a:sym typeface="Calibri"/>
              </a:rPr>
              <a:t>How many spool holders </a:t>
            </a:r>
            <a:endParaRPr/>
          </a:p>
          <a:p>
            <a:pPr indent="0" lvl="0" marL="0" marR="0" rtl="0" algn="ctr">
              <a:spcBef>
                <a:spcPts val="0"/>
              </a:spcBef>
              <a:spcAft>
                <a:spcPts val="0"/>
              </a:spcAft>
              <a:buNone/>
            </a:pPr>
            <a:r>
              <a:rPr b="1" lang="en-US" sz="2000">
                <a:solidFill>
                  <a:schemeClr val="dk1"/>
                </a:solidFill>
                <a:latin typeface="Calibri"/>
                <a:ea typeface="Calibri"/>
                <a:cs typeface="Calibri"/>
                <a:sym typeface="Calibri"/>
              </a:rPr>
              <a:t>are in the vase?</a:t>
            </a:r>
            <a:endParaRPr/>
          </a:p>
        </p:txBody>
      </p:sp>
      <p:sp>
        <p:nvSpPr>
          <p:cNvPr id="105" name="Google Shape;105;p15"/>
          <p:cNvSpPr/>
          <p:nvPr/>
        </p:nvSpPr>
        <p:spPr>
          <a:xfrm>
            <a:off x="5029200" y="3810000"/>
            <a:ext cx="3974306" cy="2209800"/>
          </a:xfrm>
          <a:prstGeom prst="rect">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chemeClr val="dk1"/>
                </a:solidFill>
                <a:latin typeface="Calibri"/>
                <a:ea typeface="Calibri"/>
                <a:cs typeface="Calibri"/>
                <a:sym typeface="Calibri"/>
              </a:rPr>
              <a:t>Write down your first estimate.  After each clue, you’ll see if your estimate is still a possibility.  After each clue, if it is no longer possible write down a new estimate – and be prepared to explain why you chose it. </a:t>
            </a:r>
            <a:endParaRPr/>
          </a:p>
        </p:txBody>
      </p:sp>
      <p:sp>
        <p:nvSpPr>
          <p:cNvPr id="106" name="Google Shape;106;p15"/>
          <p:cNvSpPr txBox="1"/>
          <p:nvPr/>
        </p:nvSpPr>
        <p:spPr>
          <a:xfrm>
            <a:off x="7300226" y="6581001"/>
            <a:ext cx="1843774" cy="27699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200" u="sng">
                <a:solidFill>
                  <a:schemeClr val="hlink"/>
                </a:solidFill>
                <a:latin typeface="Calibri"/>
                <a:ea typeface="Calibri"/>
                <a:cs typeface="Calibri"/>
                <a:sym typeface="Calibri"/>
                <a:hlinkClick r:id="rId4"/>
              </a:rPr>
              <a:t>www.stevewyborney.com</a:t>
            </a:r>
            <a:endParaRPr b="1" sz="1200">
              <a:solidFill>
                <a:schemeClr val="lt1"/>
              </a:solidFill>
              <a:latin typeface="Calibri"/>
              <a:ea typeface="Calibri"/>
              <a:cs typeface="Calibri"/>
              <a:sym typeface="Calibri"/>
            </a:endParaRPr>
          </a:p>
        </p:txBody>
      </p:sp>
      <p:sp>
        <p:nvSpPr>
          <p:cNvPr id="107" name="Google Shape;107;p15"/>
          <p:cNvSpPr txBox="1"/>
          <p:nvPr/>
        </p:nvSpPr>
        <p:spPr>
          <a:xfrm>
            <a:off x="-26524" y="6581001"/>
            <a:ext cx="122809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chemeClr val="lt1"/>
                </a:solidFill>
                <a:latin typeface="Calibri"/>
                <a:ea typeface="Calibri"/>
                <a:cs typeface="Calibri"/>
                <a:sym typeface="Calibri"/>
              </a:rPr>
              <a:t>Steve Wyborney</a:t>
            </a:r>
            <a:endParaRPr b="1" sz="12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
                                        </p:tgtEl>
                                        <p:attrNameLst>
                                          <p:attrName>style.visibility</p:attrName>
                                        </p:attrNameLst>
                                      </p:cBhvr>
                                      <p:to>
                                        <p:strVal val="visible"/>
                                      </p:to>
                                    </p:set>
                                    <p:animEffect filter="fade" transition="in">
                                      <p:cBhvr>
                                        <p:cTn dur="500"/>
                                        <p:tgtEl>
                                          <p:spTgt spid="1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3"/>
                                        </p:tgtEl>
                                        <p:attrNameLst>
                                          <p:attrName>style.visibility</p:attrName>
                                        </p:attrNameLst>
                                      </p:cBhvr>
                                      <p:to>
                                        <p:strVal val="visible"/>
                                      </p:to>
                                    </p:set>
                                    <p:animEffect filter="fade" transition="in">
                                      <p:cBhvr>
                                        <p:cTn dur="500"/>
                                        <p:tgtEl>
                                          <p:spTgt spid="1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gtEl>
                                        <p:attrNameLst>
                                          <p:attrName>style.visibility</p:attrName>
                                        </p:attrNameLst>
                                      </p:cBhvr>
                                      <p:to>
                                        <p:strVal val="visible"/>
                                      </p:to>
                                    </p:set>
                                    <p:animEffect filter="fade" transition="in">
                                      <p:cBhvr>
                                        <p:cTn dur="500"/>
                                        <p:tgtEl>
                                          <p:spTgt spid="1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11" name="Shape 111"/>
        <p:cNvGrpSpPr/>
        <p:nvPr/>
      </p:nvGrpSpPr>
      <p:grpSpPr>
        <a:xfrm>
          <a:off x="0" y="0"/>
          <a:ext cx="0" cy="0"/>
          <a:chOff x="0" y="0"/>
          <a:chExt cx="0" cy="0"/>
        </a:xfrm>
      </p:grpSpPr>
      <p:pic>
        <p:nvPicPr>
          <p:cNvPr id="112" name="Google Shape;112;p16"/>
          <p:cNvPicPr preferRelativeResize="0"/>
          <p:nvPr/>
        </p:nvPicPr>
        <p:blipFill rotWithShape="1">
          <a:blip r:embed="rId3">
            <a:alphaModFix/>
          </a:blip>
          <a:srcRect b="14814" l="0" r="58332" t="1852"/>
          <a:stretch/>
        </p:blipFill>
        <p:spPr>
          <a:xfrm>
            <a:off x="0" y="0"/>
            <a:ext cx="4572000" cy="6858000"/>
          </a:xfrm>
          <a:prstGeom prst="rect">
            <a:avLst/>
          </a:prstGeom>
          <a:noFill/>
          <a:ln>
            <a:noFill/>
          </a:ln>
        </p:spPr>
      </p:pic>
      <p:sp>
        <p:nvSpPr>
          <p:cNvPr id="113" name="Google Shape;113;p16"/>
          <p:cNvSpPr/>
          <p:nvPr/>
        </p:nvSpPr>
        <p:spPr>
          <a:xfrm>
            <a:off x="5029200" y="152400"/>
            <a:ext cx="3974306" cy="1143001"/>
          </a:xfrm>
          <a:prstGeom prst="rect">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Calibri"/>
                <a:ea typeface="Calibri"/>
                <a:cs typeface="Calibri"/>
                <a:sym typeface="Calibri"/>
              </a:rPr>
              <a:t>Clue #1</a:t>
            </a:r>
            <a:endParaRPr/>
          </a:p>
        </p:txBody>
      </p:sp>
      <p:sp>
        <p:nvSpPr>
          <p:cNvPr id="114" name="Google Shape;114;p16"/>
          <p:cNvSpPr/>
          <p:nvPr/>
        </p:nvSpPr>
        <p:spPr>
          <a:xfrm>
            <a:off x="5029200" y="1447799"/>
            <a:ext cx="3974306" cy="1143001"/>
          </a:xfrm>
          <a:prstGeom prst="rect">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Calibri"/>
                <a:ea typeface="Calibri"/>
                <a:cs typeface="Calibri"/>
                <a:sym typeface="Calibri"/>
              </a:rPr>
              <a:t>Clue #2</a:t>
            </a:r>
            <a:endParaRPr/>
          </a:p>
        </p:txBody>
      </p:sp>
      <p:sp>
        <p:nvSpPr>
          <p:cNvPr id="115" name="Google Shape;115;p16"/>
          <p:cNvSpPr/>
          <p:nvPr/>
        </p:nvSpPr>
        <p:spPr>
          <a:xfrm>
            <a:off x="5029200" y="2743200"/>
            <a:ext cx="3974306" cy="1143001"/>
          </a:xfrm>
          <a:prstGeom prst="rect">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Calibri"/>
                <a:ea typeface="Calibri"/>
                <a:cs typeface="Calibri"/>
                <a:sym typeface="Calibri"/>
              </a:rPr>
              <a:t>Clue #3</a:t>
            </a:r>
            <a:endParaRPr/>
          </a:p>
        </p:txBody>
      </p:sp>
      <p:sp>
        <p:nvSpPr>
          <p:cNvPr id="116" name="Google Shape;116;p16"/>
          <p:cNvSpPr/>
          <p:nvPr/>
        </p:nvSpPr>
        <p:spPr>
          <a:xfrm>
            <a:off x="5029200" y="4038599"/>
            <a:ext cx="3974306" cy="1143001"/>
          </a:xfrm>
          <a:prstGeom prst="rect">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Calibri"/>
                <a:ea typeface="Calibri"/>
                <a:cs typeface="Calibri"/>
                <a:sym typeface="Calibri"/>
              </a:rPr>
              <a:t>Clue #4</a:t>
            </a:r>
            <a:endParaRPr/>
          </a:p>
        </p:txBody>
      </p:sp>
      <p:sp>
        <p:nvSpPr>
          <p:cNvPr id="117" name="Google Shape;117;p16"/>
          <p:cNvSpPr/>
          <p:nvPr/>
        </p:nvSpPr>
        <p:spPr>
          <a:xfrm>
            <a:off x="5029200" y="5333999"/>
            <a:ext cx="3974306" cy="1143001"/>
          </a:xfrm>
          <a:prstGeom prst="rect">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Calibri"/>
                <a:ea typeface="Calibri"/>
                <a:cs typeface="Calibri"/>
                <a:sym typeface="Calibri"/>
              </a:rPr>
              <a:t>Clue #5</a:t>
            </a:r>
            <a:endParaRPr/>
          </a:p>
        </p:txBody>
      </p:sp>
      <p:sp>
        <p:nvSpPr>
          <p:cNvPr id="118" name="Google Shape;118;p16"/>
          <p:cNvSpPr/>
          <p:nvPr/>
        </p:nvSpPr>
        <p:spPr>
          <a:xfrm>
            <a:off x="5029200" y="152401"/>
            <a:ext cx="3974306" cy="1143000"/>
          </a:xfrm>
          <a:prstGeom prst="rect">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u="sng">
                <a:solidFill>
                  <a:schemeClr val="dk1"/>
                </a:solidFill>
                <a:latin typeface="Calibri"/>
                <a:ea typeface="Calibri"/>
                <a:cs typeface="Calibri"/>
                <a:sym typeface="Calibri"/>
              </a:rPr>
              <a:t>Clue #1</a:t>
            </a:r>
            <a:endParaRPr/>
          </a:p>
          <a:p>
            <a:pPr indent="0" lvl="0" marL="0" marR="0" rtl="0" algn="ctr">
              <a:spcBef>
                <a:spcPts val="0"/>
              </a:spcBef>
              <a:spcAft>
                <a:spcPts val="0"/>
              </a:spcAft>
              <a:buNone/>
            </a:pPr>
            <a:r>
              <a:rPr b="1" lang="en-US" sz="2000">
                <a:solidFill>
                  <a:schemeClr val="dk1"/>
                </a:solidFill>
                <a:latin typeface="Calibri"/>
                <a:ea typeface="Calibri"/>
                <a:cs typeface="Calibri"/>
                <a:sym typeface="Calibri"/>
              </a:rPr>
              <a:t>The answer is an odd number between 40 and 100.</a:t>
            </a:r>
            <a:endParaRPr/>
          </a:p>
        </p:txBody>
      </p:sp>
      <p:sp>
        <p:nvSpPr>
          <p:cNvPr id="119" name="Google Shape;119;p16"/>
          <p:cNvSpPr/>
          <p:nvPr/>
        </p:nvSpPr>
        <p:spPr>
          <a:xfrm>
            <a:off x="5029200" y="1447800"/>
            <a:ext cx="3974306" cy="1143000"/>
          </a:xfrm>
          <a:prstGeom prst="rect">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u="sng">
                <a:solidFill>
                  <a:schemeClr val="dk1"/>
                </a:solidFill>
                <a:latin typeface="Calibri"/>
                <a:ea typeface="Calibri"/>
                <a:cs typeface="Calibri"/>
                <a:sym typeface="Calibri"/>
              </a:rPr>
              <a:t>Clue #2</a:t>
            </a:r>
            <a:endParaRPr/>
          </a:p>
          <a:p>
            <a:pPr indent="0" lvl="0" marL="0" marR="0" rtl="0" algn="ctr">
              <a:spcBef>
                <a:spcPts val="0"/>
              </a:spcBef>
              <a:spcAft>
                <a:spcPts val="0"/>
              </a:spcAft>
              <a:buNone/>
            </a:pPr>
            <a:r>
              <a:rPr b="1" lang="en-US" sz="2000">
                <a:solidFill>
                  <a:schemeClr val="dk1"/>
                </a:solidFill>
                <a:latin typeface="Calibri"/>
                <a:ea typeface="Calibri"/>
                <a:cs typeface="Calibri"/>
                <a:sym typeface="Calibri"/>
              </a:rPr>
              <a:t>The answer is not a multiple of 3.</a:t>
            </a:r>
            <a:endParaRPr/>
          </a:p>
        </p:txBody>
      </p:sp>
      <p:sp>
        <p:nvSpPr>
          <p:cNvPr id="120" name="Google Shape;120;p16"/>
          <p:cNvSpPr/>
          <p:nvPr/>
        </p:nvSpPr>
        <p:spPr>
          <a:xfrm>
            <a:off x="5029200" y="2743200"/>
            <a:ext cx="3974306" cy="1143000"/>
          </a:xfrm>
          <a:prstGeom prst="rect">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u="sng">
                <a:solidFill>
                  <a:schemeClr val="dk1"/>
                </a:solidFill>
                <a:latin typeface="Calibri"/>
                <a:ea typeface="Calibri"/>
                <a:cs typeface="Calibri"/>
                <a:sym typeface="Calibri"/>
              </a:rPr>
              <a:t>Clue #3</a:t>
            </a:r>
            <a:endParaRPr/>
          </a:p>
          <a:p>
            <a:pPr indent="0" lvl="0" marL="0" marR="0" rtl="0" algn="ctr">
              <a:spcBef>
                <a:spcPts val="0"/>
              </a:spcBef>
              <a:spcAft>
                <a:spcPts val="0"/>
              </a:spcAft>
              <a:buNone/>
            </a:pPr>
            <a:r>
              <a:rPr b="1" lang="en-US" sz="2000">
                <a:solidFill>
                  <a:schemeClr val="dk1"/>
                </a:solidFill>
                <a:latin typeface="Calibri"/>
                <a:ea typeface="Calibri"/>
                <a:cs typeface="Calibri"/>
                <a:sym typeface="Calibri"/>
              </a:rPr>
              <a:t>The answer does not include </a:t>
            </a:r>
            <a:endParaRPr/>
          </a:p>
          <a:p>
            <a:pPr indent="0" lvl="0" marL="0" marR="0" rtl="0" algn="ctr">
              <a:spcBef>
                <a:spcPts val="0"/>
              </a:spcBef>
              <a:spcAft>
                <a:spcPts val="0"/>
              </a:spcAft>
              <a:buNone/>
            </a:pPr>
            <a:r>
              <a:rPr b="1" lang="en-US" sz="2000">
                <a:solidFill>
                  <a:schemeClr val="dk1"/>
                </a:solidFill>
                <a:latin typeface="Calibri"/>
                <a:ea typeface="Calibri"/>
                <a:cs typeface="Calibri"/>
                <a:sym typeface="Calibri"/>
              </a:rPr>
              <a:t>the digit 4.</a:t>
            </a:r>
            <a:endParaRPr/>
          </a:p>
        </p:txBody>
      </p:sp>
      <p:sp>
        <p:nvSpPr>
          <p:cNvPr id="121" name="Google Shape;121;p16"/>
          <p:cNvSpPr/>
          <p:nvPr/>
        </p:nvSpPr>
        <p:spPr>
          <a:xfrm>
            <a:off x="5029200" y="4038600"/>
            <a:ext cx="3974306" cy="1143000"/>
          </a:xfrm>
          <a:prstGeom prst="rect">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u="sng">
                <a:solidFill>
                  <a:schemeClr val="dk1"/>
                </a:solidFill>
                <a:latin typeface="Calibri"/>
                <a:ea typeface="Calibri"/>
                <a:cs typeface="Calibri"/>
                <a:sym typeface="Calibri"/>
              </a:rPr>
              <a:t>Clue #4</a:t>
            </a:r>
            <a:endParaRPr/>
          </a:p>
          <a:p>
            <a:pPr indent="0" lvl="0" marL="0" marR="0" rtl="0" algn="ctr">
              <a:spcBef>
                <a:spcPts val="0"/>
              </a:spcBef>
              <a:spcAft>
                <a:spcPts val="0"/>
              </a:spcAft>
              <a:buNone/>
            </a:pPr>
            <a:r>
              <a:rPr b="1" lang="en-US" sz="2000">
                <a:solidFill>
                  <a:schemeClr val="dk1"/>
                </a:solidFill>
                <a:latin typeface="Calibri"/>
                <a:ea typeface="Calibri"/>
                <a:cs typeface="Calibri"/>
                <a:sym typeface="Calibri"/>
              </a:rPr>
              <a:t>There are several remaining pairs of numbers that have a difference of 10.  Eliminate all those pairs.</a:t>
            </a:r>
            <a:endParaRPr/>
          </a:p>
        </p:txBody>
      </p:sp>
      <p:sp>
        <p:nvSpPr>
          <p:cNvPr id="122" name="Google Shape;122;p16"/>
          <p:cNvSpPr/>
          <p:nvPr/>
        </p:nvSpPr>
        <p:spPr>
          <a:xfrm>
            <a:off x="5029200" y="5333999"/>
            <a:ext cx="3974306" cy="1143000"/>
          </a:xfrm>
          <a:prstGeom prst="rect">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u="sng">
                <a:solidFill>
                  <a:schemeClr val="dk1"/>
                </a:solidFill>
                <a:latin typeface="Calibri"/>
                <a:ea typeface="Calibri"/>
                <a:cs typeface="Calibri"/>
                <a:sym typeface="Calibri"/>
              </a:rPr>
              <a:t>Clue #5</a:t>
            </a:r>
            <a:endParaRPr/>
          </a:p>
          <a:p>
            <a:pPr indent="0" lvl="0" marL="0" marR="0" rtl="0" algn="ctr">
              <a:spcBef>
                <a:spcPts val="0"/>
              </a:spcBef>
              <a:spcAft>
                <a:spcPts val="0"/>
              </a:spcAft>
              <a:buNone/>
            </a:pPr>
            <a:r>
              <a:rPr b="1" lang="en-US" sz="2000">
                <a:solidFill>
                  <a:schemeClr val="dk1"/>
                </a:solidFill>
                <a:latin typeface="Calibri"/>
                <a:ea typeface="Calibri"/>
                <a:cs typeface="Calibri"/>
                <a:sym typeface="Calibri"/>
              </a:rPr>
              <a:t>Two of the remaining numbers have a difference of 44.  </a:t>
            </a:r>
            <a:endParaRPr/>
          </a:p>
          <a:p>
            <a:pPr indent="0" lvl="0" marL="0" marR="0" rtl="0" algn="ctr">
              <a:spcBef>
                <a:spcPts val="0"/>
              </a:spcBef>
              <a:spcAft>
                <a:spcPts val="0"/>
              </a:spcAft>
              <a:buNone/>
            </a:pPr>
            <a:r>
              <a:rPr b="1" lang="en-US" sz="2000">
                <a:solidFill>
                  <a:schemeClr val="dk1"/>
                </a:solidFill>
                <a:latin typeface="Calibri"/>
                <a:ea typeface="Calibri"/>
                <a:cs typeface="Calibri"/>
                <a:sym typeface="Calibri"/>
              </a:rPr>
              <a:t>Eliminate those 2 numbers.</a:t>
            </a:r>
            <a:endParaRPr/>
          </a:p>
        </p:txBody>
      </p:sp>
      <p:sp>
        <p:nvSpPr>
          <p:cNvPr id="123" name="Google Shape;123;p16"/>
          <p:cNvSpPr txBox="1"/>
          <p:nvPr/>
        </p:nvSpPr>
        <p:spPr>
          <a:xfrm>
            <a:off x="7300226" y="6581001"/>
            <a:ext cx="1843774" cy="27699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200" u="sng">
                <a:solidFill>
                  <a:schemeClr val="hlink"/>
                </a:solidFill>
                <a:latin typeface="Calibri"/>
                <a:ea typeface="Calibri"/>
                <a:cs typeface="Calibri"/>
                <a:sym typeface="Calibri"/>
                <a:hlinkClick r:id="rId4"/>
              </a:rPr>
              <a:t>www.stevewyborney.com</a:t>
            </a:r>
            <a:endParaRPr b="1" sz="1200">
              <a:solidFill>
                <a:schemeClr val="lt1"/>
              </a:solidFill>
              <a:latin typeface="Calibri"/>
              <a:ea typeface="Calibri"/>
              <a:cs typeface="Calibri"/>
              <a:sym typeface="Calibri"/>
            </a:endParaRPr>
          </a:p>
        </p:txBody>
      </p:sp>
      <p:sp>
        <p:nvSpPr>
          <p:cNvPr id="124" name="Google Shape;124;p16"/>
          <p:cNvSpPr txBox="1"/>
          <p:nvPr/>
        </p:nvSpPr>
        <p:spPr>
          <a:xfrm>
            <a:off x="-26524" y="6581001"/>
            <a:ext cx="122809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chemeClr val="lt1"/>
                </a:solidFill>
                <a:latin typeface="Calibri"/>
                <a:ea typeface="Calibri"/>
                <a:cs typeface="Calibri"/>
                <a:sym typeface="Calibri"/>
              </a:rPr>
              <a:t>Steve Wyborney</a:t>
            </a:r>
            <a:endParaRPr b="1" sz="12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13"/>
                                        </p:tgtEl>
                                        <p:attrNameLst>
                                          <p:attrName>style.visibility</p:attrName>
                                        </p:attrNameLst>
                                      </p:cBhvr>
                                      <p:to>
                                        <p:strVal val="visible"/>
                                      </p:to>
                                    </p:set>
                                    <p:animEffect filter="fade" transition="in">
                                      <p:cBhvr>
                                        <p:cTn dur="500"/>
                                        <p:tgtEl>
                                          <p:spTgt spid="113"/>
                                        </p:tgtEl>
                                      </p:cBhvr>
                                    </p:animEffect>
                                  </p:childTnLst>
                                </p:cTn>
                              </p:par>
                              <p:par>
                                <p:cTn fill="hold" nodeType="withEffect" presetClass="entr" presetID="10" presetSubtype="0">
                                  <p:stCondLst>
                                    <p:cond delay="0"/>
                                  </p:stCondLst>
                                  <p:childTnLst>
                                    <p:set>
                                      <p:cBhvr>
                                        <p:cTn dur="1" fill="hold">
                                          <p:stCondLst>
                                            <p:cond delay="0"/>
                                          </p:stCondLst>
                                        </p:cTn>
                                        <p:tgtEl>
                                          <p:spTgt spid="114"/>
                                        </p:tgtEl>
                                        <p:attrNameLst>
                                          <p:attrName>style.visibility</p:attrName>
                                        </p:attrNameLst>
                                      </p:cBhvr>
                                      <p:to>
                                        <p:strVal val="visible"/>
                                      </p:to>
                                    </p:set>
                                    <p:animEffect filter="fade" transition="in">
                                      <p:cBhvr>
                                        <p:cTn dur="500"/>
                                        <p:tgtEl>
                                          <p:spTgt spid="114"/>
                                        </p:tgtEl>
                                      </p:cBhvr>
                                    </p:animEffect>
                                  </p:childTnLst>
                                </p:cTn>
                              </p:par>
                              <p:par>
                                <p:cTn fill="hold" nodeType="withEffect" presetClass="entr" presetID="10" presetSubtype="0">
                                  <p:stCondLst>
                                    <p:cond delay="0"/>
                                  </p:stCondLst>
                                  <p:childTnLst>
                                    <p:set>
                                      <p:cBhvr>
                                        <p:cTn dur="1" fill="hold">
                                          <p:stCondLst>
                                            <p:cond delay="0"/>
                                          </p:stCondLst>
                                        </p:cTn>
                                        <p:tgtEl>
                                          <p:spTgt spid="115"/>
                                        </p:tgtEl>
                                        <p:attrNameLst>
                                          <p:attrName>style.visibility</p:attrName>
                                        </p:attrNameLst>
                                      </p:cBhvr>
                                      <p:to>
                                        <p:strVal val="visible"/>
                                      </p:to>
                                    </p:set>
                                    <p:animEffect filter="fade" transition="in">
                                      <p:cBhvr>
                                        <p:cTn dur="500"/>
                                        <p:tgtEl>
                                          <p:spTgt spid="115"/>
                                        </p:tgtEl>
                                      </p:cBhvr>
                                    </p:animEffect>
                                  </p:childTnLst>
                                </p:cTn>
                              </p:par>
                              <p:par>
                                <p:cTn fill="hold" nodeType="withEffect" presetClass="entr" presetID="10" presetSubtype="0">
                                  <p:stCondLst>
                                    <p:cond delay="0"/>
                                  </p:stCondLst>
                                  <p:childTnLst>
                                    <p:set>
                                      <p:cBhvr>
                                        <p:cTn dur="1" fill="hold">
                                          <p:stCondLst>
                                            <p:cond delay="0"/>
                                          </p:stCondLst>
                                        </p:cTn>
                                        <p:tgtEl>
                                          <p:spTgt spid="116"/>
                                        </p:tgtEl>
                                        <p:attrNameLst>
                                          <p:attrName>style.visibility</p:attrName>
                                        </p:attrNameLst>
                                      </p:cBhvr>
                                      <p:to>
                                        <p:strVal val="visible"/>
                                      </p:to>
                                    </p:set>
                                    <p:animEffect filter="fade" transition="in">
                                      <p:cBhvr>
                                        <p:cTn dur="500"/>
                                        <p:tgtEl>
                                          <p:spTgt spid="116"/>
                                        </p:tgtEl>
                                      </p:cBhvr>
                                    </p:animEffect>
                                  </p:childTnLst>
                                </p:cTn>
                              </p:par>
                              <p:par>
                                <p:cTn fill="hold" nodeType="withEffect" presetClass="entr" presetID="10" presetSubtype="0">
                                  <p:stCondLst>
                                    <p:cond delay="0"/>
                                  </p:stCondLst>
                                  <p:childTnLst>
                                    <p:set>
                                      <p:cBhvr>
                                        <p:cTn dur="1" fill="hold">
                                          <p:stCondLst>
                                            <p:cond delay="0"/>
                                          </p:stCondLst>
                                        </p:cTn>
                                        <p:tgtEl>
                                          <p:spTgt spid="117"/>
                                        </p:tgtEl>
                                        <p:attrNameLst>
                                          <p:attrName>style.visibility</p:attrName>
                                        </p:attrNameLst>
                                      </p:cBhvr>
                                      <p:to>
                                        <p:strVal val="visible"/>
                                      </p:to>
                                    </p:set>
                                    <p:animEffect filter="fade" transition="in">
                                      <p:cBhvr>
                                        <p:cTn dur="500"/>
                                        <p:tgtEl>
                                          <p:spTgt spid="1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gtEl>
                                        <p:attrNameLst>
                                          <p:attrName>style.visibility</p:attrName>
                                        </p:attrNameLst>
                                      </p:cBhvr>
                                      <p:to>
                                        <p:strVal val="visible"/>
                                      </p:to>
                                    </p:set>
                                    <p:animEffect filter="fade" transition="in">
                                      <p:cBhvr>
                                        <p:cTn dur="500"/>
                                        <p:tgtEl>
                                          <p:spTgt spid="1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
                                        </p:tgtEl>
                                        <p:attrNameLst>
                                          <p:attrName>style.visibility</p:attrName>
                                        </p:attrNameLst>
                                      </p:cBhvr>
                                      <p:to>
                                        <p:strVal val="visible"/>
                                      </p:to>
                                    </p:set>
                                    <p:animEffect filter="fade" transition="in">
                                      <p:cBhvr>
                                        <p:cTn dur="500"/>
                                        <p:tgtEl>
                                          <p:spTgt spid="1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
                                        </p:tgtEl>
                                        <p:attrNameLst>
                                          <p:attrName>style.visibility</p:attrName>
                                        </p:attrNameLst>
                                      </p:cBhvr>
                                      <p:to>
                                        <p:strVal val="visible"/>
                                      </p:to>
                                    </p:set>
                                    <p:animEffect filter="fade" transition="in">
                                      <p:cBhvr>
                                        <p:cTn dur="500"/>
                                        <p:tgtEl>
                                          <p:spTgt spid="1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
                                        </p:tgtEl>
                                        <p:attrNameLst>
                                          <p:attrName>style.visibility</p:attrName>
                                        </p:attrNameLst>
                                      </p:cBhvr>
                                      <p:to>
                                        <p:strVal val="visible"/>
                                      </p:to>
                                    </p:set>
                                    <p:animEffect filter="fade" transition="in">
                                      <p:cBhvr>
                                        <p:cTn dur="500"/>
                                        <p:tgtEl>
                                          <p:spTgt spid="1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gtEl>
                                        <p:attrNameLst>
                                          <p:attrName>style.visibility</p:attrName>
                                        </p:attrNameLst>
                                      </p:cBhvr>
                                      <p:to>
                                        <p:strVal val="visible"/>
                                      </p:to>
                                    </p:set>
                                    <p:animEffect filter="fade" transition="in">
                                      <p:cBhvr>
                                        <p:cTn dur="500"/>
                                        <p:tgtEl>
                                          <p:spTgt spid="1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28" name="Shape 128"/>
        <p:cNvGrpSpPr/>
        <p:nvPr/>
      </p:nvGrpSpPr>
      <p:grpSpPr>
        <a:xfrm>
          <a:off x="0" y="0"/>
          <a:ext cx="0" cy="0"/>
          <a:chOff x="0" y="0"/>
          <a:chExt cx="0" cy="0"/>
        </a:xfrm>
      </p:grpSpPr>
      <p:pic>
        <p:nvPicPr>
          <p:cNvPr id="129" name="Google Shape;129;p17"/>
          <p:cNvPicPr preferRelativeResize="0"/>
          <p:nvPr/>
        </p:nvPicPr>
        <p:blipFill rotWithShape="1">
          <a:blip r:embed="rId3">
            <a:alphaModFix/>
          </a:blip>
          <a:srcRect b="14814" l="0" r="58332" t="1852"/>
          <a:stretch/>
        </p:blipFill>
        <p:spPr>
          <a:xfrm>
            <a:off x="0" y="0"/>
            <a:ext cx="4572000" cy="6858000"/>
          </a:xfrm>
          <a:prstGeom prst="rect">
            <a:avLst/>
          </a:prstGeom>
          <a:noFill/>
          <a:ln>
            <a:noFill/>
          </a:ln>
        </p:spPr>
      </p:pic>
      <p:sp>
        <p:nvSpPr>
          <p:cNvPr id="130" name="Google Shape;130;p17"/>
          <p:cNvSpPr/>
          <p:nvPr/>
        </p:nvSpPr>
        <p:spPr>
          <a:xfrm>
            <a:off x="5029200" y="2209800"/>
            <a:ext cx="3974306" cy="2362200"/>
          </a:xfrm>
          <a:prstGeom prst="rect">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chemeClr val="dk1"/>
                </a:solidFill>
                <a:latin typeface="Calibri"/>
                <a:ea typeface="Calibri"/>
                <a:cs typeface="Calibri"/>
                <a:sym typeface="Calibri"/>
              </a:rPr>
              <a:t>After seeing the clues, you have narrowed the possibilities to a small set of numbers.  Before you see the answer, select your final estimate.  Write it down, and explain to someone why you chose that number.</a:t>
            </a:r>
            <a:endParaRPr/>
          </a:p>
        </p:txBody>
      </p:sp>
      <p:sp>
        <p:nvSpPr>
          <p:cNvPr id="131" name="Google Shape;131;p17"/>
          <p:cNvSpPr txBox="1"/>
          <p:nvPr/>
        </p:nvSpPr>
        <p:spPr>
          <a:xfrm>
            <a:off x="7300226" y="6581001"/>
            <a:ext cx="1843774" cy="27699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200" u="sng">
                <a:solidFill>
                  <a:schemeClr val="hlink"/>
                </a:solidFill>
                <a:latin typeface="Calibri"/>
                <a:ea typeface="Calibri"/>
                <a:cs typeface="Calibri"/>
                <a:sym typeface="Calibri"/>
                <a:hlinkClick r:id="rId4"/>
              </a:rPr>
              <a:t>www.stevewyborney.com</a:t>
            </a:r>
            <a:endParaRPr b="1" sz="1200">
              <a:solidFill>
                <a:schemeClr val="lt1"/>
              </a:solidFill>
              <a:latin typeface="Calibri"/>
              <a:ea typeface="Calibri"/>
              <a:cs typeface="Calibri"/>
              <a:sym typeface="Calibri"/>
            </a:endParaRPr>
          </a:p>
        </p:txBody>
      </p:sp>
      <p:sp>
        <p:nvSpPr>
          <p:cNvPr id="132" name="Google Shape;132;p17"/>
          <p:cNvSpPr txBox="1"/>
          <p:nvPr/>
        </p:nvSpPr>
        <p:spPr>
          <a:xfrm>
            <a:off x="-26524" y="6581001"/>
            <a:ext cx="122809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chemeClr val="lt1"/>
                </a:solidFill>
                <a:latin typeface="Calibri"/>
                <a:ea typeface="Calibri"/>
                <a:cs typeface="Calibri"/>
                <a:sym typeface="Calibri"/>
              </a:rPr>
              <a:t>Steve Wyborney</a:t>
            </a:r>
            <a:endParaRPr b="1" sz="12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30"/>
                                        </p:tgtEl>
                                        <p:attrNameLst>
                                          <p:attrName>style.visibility</p:attrName>
                                        </p:attrNameLst>
                                      </p:cBhvr>
                                      <p:to>
                                        <p:strVal val="visible"/>
                                      </p:to>
                                    </p:set>
                                    <p:animEffect filter="fade" transition="in">
                                      <p:cBhvr>
                                        <p:cTn dur="500"/>
                                        <p:tgtEl>
                                          <p:spTgt spid="1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36" name="Shape 136"/>
        <p:cNvGrpSpPr/>
        <p:nvPr/>
      </p:nvGrpSpPr>
      <p:grpSpPr>
        <a:xfrm>
          <a:off x="0" y="0"/>
          <a:ext cx="0" cy="0"/>
          <a:chOff x="0" y="0"/>
          <a:chExt cx="0" cy="0"/>
        </a:xfrm>
      </p:grpSpPr>
      <p:sp>
        <p:nvSpPr>
          <p:cNvPr id="137" name="Google Shape;137;p18"/>
          <p:cNvSpPr/>
          <p:nvPr/>
        </p:nvSpPr>
        <p:spPr>
          <a:xfrm>
            <a:off x="5029200" y="152401"/>
            <a:ext cx="3974306" cy="1143000"/>
          </a:xfrm>
          <a:prstGeom prst="rect">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4000">
                <a:solidFill>
                  <a:schemeClr val="dk1"/>
                </a:solidFill>
                <a:latin typeface="Calibri"/>
                <a:ea typeface="Calibri"/>
                <a:cs typeface="Calibri"/>
                <a:sym typeface="Calibri"/>
              </a:rPr>
              <a:t>59 spool holders</a:t>
            </a:r>
            <a:endParaRPr/>
          </a:p>
        </p:txBody>
      </p:sp>
      <p:pic>
        <p:nvPicPr>
          <p:cNvPr id="138" name="Google Shape;138;p18"/>
          <p:cNvPicPr preferRelativeResize="0"/>
          <p:nvPr/>
        </p:nvPicPr>
        <p:blipFill rotWithShape="1">
          <a:blip r:embed="rId3">
            <a:alphaModFix/>
          </a:blip>
          <a:srcRect b="14814" l="0" r="58332" t="1852"/>
          <a:stretch/>
        </p:blipFill>
        <p:spPr>
          <a:xfrm>
            <a:off x="0" y="0"/>
            <a:ext cx="4572000" cy="6858000"/>
          </a:xfrm>
          <a:prstGeom prst="rect">
            <a:avLst/>
          </a:prstGeom>
          <a:noFill/>
          <a:ln>
            <a:noFill/>
          </a:ln>
        </p:spPr>
      </p:pic>
      <p:sp>
        <p:nvSpPr>
          <p:cNvPr id="139" name="Google Shape;139;p18"/>
          <p:cNvSpPr/>
          <p:nvPr/>
        </p:nvSpPr>
        <p:spPr>
          <a:xfrm>
            <a:off x="5020519" y="174586"/>
            <a:ext cx="3974306" cy="1143001"/>
          </a:xfrm>
          <a:prstGeom prst="rect">
            <a:avLst/>
          </a:prstGeom>
          <a:solidFill>
            <a:srgbClr val="FF0000"/>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dk1"/>
                </a:solidFill>
                <a:latin typeface="Calibri"/>
                <a:ea typeface="Calibri"/>
                <a:cs typeface="Calibri"/>
                <a:sym typeface="Calibri"/>
              </a:rPr>
              <a:t>The Reveal</a:t>
            </a:r>
            <a:endParaRPr/>
          </a:p>
          <a:p>
            <a:pPr indent="0" lvl="0" marL="0" marR="0" rtl="0" algn="ctr">
              <a:spcBef>
                <a:spcPts val="0"/>
              </a:spcBef>
              <a:spcAft>
                <a:spcPts val="0"/>
              </a:spcAft>
              <a:buNone/>
            </a:pPr>
            <a:r>
              <a:rPr b="1" lang="en-US" sz="2400">
                <a:solidFill>
                  <a:schemeClr val="dk1"/>
                </a:solidFill>
                <a:latin typeface="Calibri"/>
                <a:ea typeface="Calibri"/>
                <a:cs typeface="Calibri"/>
                <a:sym typeface="Calibri"/>
              </a:rPr>
              <a:t>Click to see the answer.</a:t>
            </a:r>
            <a:endParaRPr/>
          </a:p>
        </p:txBody>
      </p:sp>
      <p:sp>
        <p:nvSpPr>
          <p:cNvPr id="140" name="Google Shape;140;p18"/>
          <p:cNvSpPr/>
          <p:nvPr/>
        </p:nvSpPr>
        <p:spPr>
          <a:xfrm>
            <a:off x="4296107" y="876300"/>
            <a:ext cx="3974306" cy="3467100"/>
          </a:xfrm>
          <a:prstGeom prst="rect">
            <a:avLst/>
          </a:prstGeom>
          <a:solidFill>
            <a:srgbClr val="FFFF00"/>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600">
                <a:solidFill>
                  <a:schemeClr val="dk1"/>
                </a:solidFill>
                <a:latin typeface="Calibri"/>
                <a:ea typeface="Calibri"/>
                <a:cs typeface="Calibri"/>
                <a:sym typeface="Calibri"/>
              </a:rPr>
              <a:t>Important Note:</a:t>
            </a:r>
            <a:endParaRPr/>
          </a:p>
          <a:p>
            <a:pPr indent="0" lvl="0" marL="0" marR="0" rtl="0" algn="ctr">
              <a:spcBef>
                <a:spcPts val="0"/>
              </a:spcBef>
              <a:spcAft>
                <a:spcPts val="0"/>
              </a:spcAft>
              <a:buNone/>
            </a:pPr>
            <a:r>
              <a:rPr b="1" lang="en-US" sz="1600">
                <a:solidFill>
                  <a:schemeClr val="dk1"/>
                </a:solidFill>
                <a:latin typeface="Calibri"/>
                <a:ea typeface="Calibri"/>
                <a:cs typeface="Calibri"/>
                <a:sym typeface="Calibri"/>
              </a:rPr>
              <a:t>If you can see this box, then the slide show is not playing and the reveal won’t work. </a:t>
            </a:r>
            <a:endParaRPr/>
          </a:p>
          <a:p>
            <a:pPr indent="0" lvl="0" marL="0" marR="0" rtl="0" algn="ctr">
              <a:spcBef>
                <a:spcPts val="0"/>
              </a:spcBef>
              <a:spcAft>
                <a:spcPts val="0"/>
              </a:spcAft>
              <a:buNone/>
            </a:pPr>
            <a:r>
              <a:t/>
            </a:r>
            <a:endParaRPr b="1" sz="1600">
              <a:solidFill>
                <a:schemeClr val="dk1"/>
              </a:solidFill>
              <a:latin typeface="Calibri"/>
              <a:ea typeface="Calibri"/>
              <a:cs typeface="Calibri"/>
              <a:sym typeface="Calibri"/>
            </a:endParaRPr>
          </a:p>
          <a:p>
            <a:pPr indent="0" lvl="0" marL="0" marR="0" rtl="0" algn="ctr">
              <a:spcBef>
                <a:spcPts val="0"/>
              </a:spcBef>
              <a:spcAft>
                <a:spcPts val="0"/>
              </a:spcAft>
              <a:buNone/>
            </a:pPr>
            <a:r>
              <a:rPr b="1" lang="en-US" sz="1600">
                <a:solidFill>
                  <a:schemeClr val="dk1"/>
                </a:solidFill>
                <a:latin typeface="Calibri"/>
                <a:ea typeface="Calibri"/>
                <a:cs typeface="Calibri"/>
                <a:sym typeface="Calibri"/>
              </a:rPr>
              <a:t>Here is the solution:</a:t>
            </a:r>
            <a:endParaRPr/>
          </a:p>
          <a:p>
            <a:pPr indent="0" lvl="0" marL="0" marR="0" rtl="0" algn="ctr">
              <a:spcBef>
                <a:spcPts val="0"/>
              </a:spcBef>
              <a:spcAft>
                <a:spcPts val="0"/>
              </a:spcAft>
              <a:buNone/>
            </a:pPr>
            <a:r>
              <a:t/>
            </a:r>
            <a:endParaRPr b="1" sz="1600">
              <a:solidFill>
                <a:schemeClr val="dk1"/>
              </a:solidFill>
              <a:latin typeface="Calibri"/>
              <a:ea typeface="Calibri"/>
              <a:cs typeface="Calibri"/>
              <a:sym typeface="Calibri"/>
            </a:endParaRPr>
          </a:p>
          <a:p>
            <a:pPr indent="0" lvl="0" marL="0" marR="0" rtl="0" algn="ctr">
              <a:spcBef>
                <a:spcPts val="0"/>
              </a:spcBef>
              <a:spcAft>
                <a:spcPts val="0"/>
              </a:spcAft>
              <a:buNone/>
            </a:pPr>
            <a:r>
              <a:rPr b="1" lang="en-US" sz="1600">
                <a:solidFill>
                  <a:schemeClr val="dk1"/>
                </a:solidFill>
                <a:latin typeface="Calibri"/>
                <a:ea typeface="Calibri"/>
                <a:cs typeface="Calibri"/>
                <a:sym typeface="Calibri"/>
              </a:rPr>
              <a:t>If you are using PowerPoint, click on Slide Show, then click on From Beginning.</a:t>
            </a:r>
            <a:endParaRPr/>
          </a:p>
          <a:p>
            <a:pPr indent="0" lvl="0" marL="0" marR="0" rtl="0" algn="ctr">
              <a:spcBef>
                <a:spcPts val="0"/>
              </a:spcBef>
              <a:spcAft>
                <a:spcPts val="0"/>
              </a:spcAft>
              <a:buNone/>
            </a:pPr>
            <a:r>
              <a:t/>
            </a:r>
            <a:endParaRPr b="1" sz="1600">
              <a:solidFill>
                <a:schemeClr val="dk1"/>
              </a:solidFill>
              <a:latin typeface="Calibri"/>
              <a:ea typeface="Calibri"/>
              <a:cs typeface="Calibri"/>
              <a:sym typeface="Calibri"/>
            </a:endParaRPr>
          </a:p>
          <a:p>
            <a:pPr indent="0" lvl="0" marL="0" marR="0" rtl="0" algn="ctr">
              <a:spcBef>
                <a:spcPts val="0"/>
              </a:spcBef>
              <a:spcAft>
                <a:spcPts val="0"/>
              </a:spcAft>
              <a:buNone/>
            </a:pPr>
            <a:r>
              <a:rPr b="1" lang="en-US" sz="1600">
                <a:solidFill>
                  <a:schemeClr val="dk1"/>
                </a:solidFill>
                <a:latin typeface="Calibri"/>
                <a:ea typeface="Calibri"/>
                <a:cs typeface="Calibri"/>
                <a:sym typeface="Calibri"/>
              </a:rPr>
              <a:t>If you are using Google Slides, click on View then Present.</a:t>
            </a:r>
            <a:endParaRPr/>
          </a:p>
        </p:txBody>
      </p:sp>
      <p:sp>
        <p:nvSpPr>
          <p:cNvPr id="141" name="Google Shape;141;p18"/>
          <p:cNvSpPr txBox="1"/>
          <p:nvPr/>
        </p:nvSpPr>
        <p:spPr>
          <a:xfrm>
            <a:off x="7300226" y="6581001"/>
            <a:ext cx="1843774" cy="27699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200" u="sng">
                <a:solidFill>
                  <a:schemeClr val="hlink"/>
                </a:solidFill>
                <a:latin typeface="Calibri"/>
                <a:ea typeface="Calibri"/>
                <a:cs typeface="Calibri"/>
                <a:sym typeface="Calibri"/>
                <a:hlinkClick r:id="rId4"/>
              </a:rPr>
              <a:t>www.stevewyborney.com</a:t>
            </a:r>
            <a:endParaRPr b="1" sz="1200">
              <a:solidFill>
                <a:schemeClr val="lt1"/>
              </a:solidFill>
              <a:latin typeface="Calibri"/>
              <a:ea typeface="Calibri"/>
              <a:cs typeface="Calibri"/>
              <a:sym typeface="Calibri"/>
            </a:endParaRPr>
          </a:p>
        </p:txBody>
      </p:sp>
      <p:sp>
        <p:nvSpPr>
          <p:cNvPr id="142" name="Google Shape;142;p18"/>
          <p:cNvSpPr txBox="1"/>
          <p:nvPr/>
        </p:nvSpPr>
        <p:spPr>
          <a:xfrm>
            <a:off x="-26524" y="6581001"/>
            <a:ext cx="122809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chemeClr val="lt1"/>
                </a:solidFill>
                <a:latin typeface="Calibri"/>
                <a:ea typeface="Calibri"/>
                <a:cs typeface="Calibri"/>
                <a:sym typeface="Calibri"/>
              </a:rPr>
              <a:t>Steve Wyborney</a:t>
            </a:r>
            <a:endParaRPr b="1" sz="12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xit" presetID="1" presetSubtype="0">
                                  <p:stCondLst>
                                    <p:cond delay="0"/>
                                  </p:stCondLst>
                                  <p:childTnLst>
                                    <p:set>
                                      <p:cBhvr>
                                        <p:cTn dur="1" fill="hold">
                                          <p:stCondLst>
                                            <p:cond delay="1"/>
                                          </p:stCondLst>
                                        </p:cTn>
                                        <p:tgtEl>
                                          <p:spTgt spid="14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139"/>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cxnSp>
        <p:nvCxnSpPr>
          <p:cNvPr id="147" name="Google Shape;147;p19"/>
          <p:cNvCxnSpPr/>
          <p:nvPr/>
        </p:nvCxnSpPr>
        <p:spPr>
          <a:xfrm>
            <a:off x="6934200" y="1828800"/>
            <a:ext cx="0" cy="1772454"/>
          </a:xfrm>
          <a:prstGeom prst="straightConnector1">
            <a:avLst/>
          </a:prstGeom>
          <a:noFill/>
          <a:ln cap="flat" cmpd="sng" w="38100">
            <a:solidFill>
              <a:schemeClr val="dk1"/>
            </a:solidFill>
            <a:prstDash val="solid"/>
            <a:round/>
            <a:headEnd len="sm" w="sm" type="none"/>
            <a:tailEnd len="sm" w="sm" type="none"/>
          </a:ln>
        </p:spPr>
      </p:cxnSp>
      <p:cxnSp>
        <p:nvCxnSpPr>
          <p:cNvPr id="148" name="Google Shape;148;p19"/>
          <p:cNvCxnSpPr/>
          <p:nvPr/>
        </p:nvCxnSpPr>
        <p:spPr>
          <a:xfrm>
            <a:off x="4648200" y="1828800"/>
            <a:ext cx="0" cy="1772454"/>
          </a:xfrm>
          <a:prstGeom prst="straightConnector1">
            <a:avLst/>
          </a:prstGeom>
          <a:noFill/>
          <a:ln cap="flat" cmpd="sng" w="38100">
            <a:solidFill>
              <a:schemeClr val="dk1"/>
            </a:solidFill>
            <a:prstDash val="solid"/>
            <a:round/>
            <a:headEnd len="sm" w="sm" type="none"/>
            <a:tailEnd len="sm" w="sm" type="none"/>
          </a:ln>
        </p:spPr>
      </p:cxnSp>
      <p:pic>
        <p:nvPicPr>
          <p:cNvPr descr="C:\Users\Steve Wyborney\Desktop\Part 4 Featured Pic.jpg" id="149" name="Google Shape;149;p19">
            <a:hlinkClick r:id="rId3"/>
          </p:cNvPr>
          <p:cNvPicPr preferRelativeResize="0"/>
          <p:nvPr/>
        </p:nvPicPr>
        <p:blipFill rotWithShape="1">
          <a:blip r:embed="rId4">
            <a:alphaModFix/>
          </a:blip>
          <a:srcRect b="0" l="0" r="0" t="0"/>
          <a:stretch/>
        </p:blipFill>
        <p:spPr>
          <a:xfrm>
            <a:off x="7460505" y="2023634"/>
            <a:ext cx="1256957" cy="942718"/>
          </a:xfrm>
          <a:prstGeom prst="rect">
            <a:avLst/>
          </a:prstGeom>
          <a:noFill/>
          <a:ln>
            <a:noFill/>
          </a:ln>
        </p:spPr>
      </p:pic>
      <p:pic>
        <p:nvPicPr>
          <p:cNvPr descr="C:\Users\Steve Wyborney\Desktop\Presentation1.jpg" id="150" name="Google Shape;150;p19">
            <a:hlinkClick r:id="rId5"/>
          </p:cNvPr>
          <p:cNvPicPr preferRelativeResize="0"/>
          <p:nvPr/>
        </p:nvPicPr>
        <p:blipFill rotWithShape="1">
          <a:blip r:embed="rId6">
            <a:alphaModFix/>
          </a:blip>
          <a:srcRect b="0" l="0" r="0" t="0"/>
          <a:stretch/>
        </p:blipFill>
        <p:spPr>
          <a:xfrm>
            <a:off x="6176717" y="3886192"/>
            <a:ext cx="1221978" cy="916483"/>
          </a:xfrm>
          <a:prstGeom prst="rect">
            <a:avLst/>
          </a:prstGeom>
          <a:noFill/>
          <a:ln cap="flat" cmpd="sng" w="19050">
            <a:solidFill>
              <a:schemeClr val="dk1"/>
            </a:solidFill>
            <a:prstDash val="solid"/>
            <a:round/>
            <a:headEnd len="sm" w="sm" type="none"/>
            <a:tailEnd len="sm" w="sm" type="none"/>
          </a:ln>
        </p:spPr>
      </p:pic>
      <p:sp>
        <p:nvSpPr>
          <p:cNvPr id="151" name="Google Shape;151;p19"/>
          <p:cNvSpPr txBox="1"/>
          <p:nvPr/>
        </p:nvSpPr>
        <p:spPr>
          <a:xfrm>
            <a:off x="6019800" y="4858623"/>
            <a:ext cx="1519968"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100">
                <a:solidFill>
                  <a:schemeClr val="dk1"/>
                </a:solidFill>
                <a:latin typeface="Calibri"/>
                <a:ea typeface="Calibri"/>
                <a:cs typeface="Calibri"/>
                <a:sym typeface="Calibri"/>
              </a:rPr>
              <a:t>80 Cube Conversations</a:t>
            </a:r>
            <a:endParaRPr/>
          </a:p>
          <a:p>
            <a:pPr indent="0" lvl="0" marL="0" marR="0" rtl="0" algn="ctr">
              <a:spcBef>
                <a:spcPts val="0"/>
              </a:spcBef>
              <a:spcAft>
                <a:spcPts val="0"/>
              </a:spcAft>
              <a:buNone/>
            </a:pPr>
            <a:r>
              <a:rPr b="1" lang="en-US" sz="1100">
                <a:solidFill>
                  <a:schemeClr val="dk1"/>
                </a:solidFill>
                <a:latin typeface="Calibri"/>
                <a:ea typeface="Calibri"/>
                <a:cs typeface="Calibri"/>
                <a:sym typeface="Calibri"/>
              </a:rPr>
              <a:t>Lessons</a:t>
            </a:r>
            <a:endParaRPr b="1" sz="1100">
              <a:solidFill>
                <a:schemeClr val="dk1"/>
              </a:solidFill>
              <a:latin typeface="Calibri"/>
              <a:ea typeface="Calibri"/>
              <a:cs typeface="Calibri"/>
              <a:sym typeface="Calibri"/>
            </a:endParaRPr>
          </a:p>
        </p:txBody>
      </p:sp>
      <p:pic>
        <p:nvPicPr>
          <p:cNvPr id="152" name="Google Shape;152;p19">
            <a:hlinkClick r:id="rId7"/>
          </p:cNvPr>
          <p:cNvPicPr preferRelativeResize="0"/>
          <p:nvPr/>
        </p:nvPicPr>
        <p:blipFill rotWithShape="1">
          <a:blip r:embed="rId8">
            <a:alphaModFix/>
          </a:blip>
          <a:srcRect b="0" l="0" r="0" t="0"/>
          <a:stretch/>
        </p:blipFill>
        <p:spPr>
          <a:xfrm>
            <a:off x="381000" y="3887839"/>
            <a:ext cx="1217004" cy="912753"/>
          </a:xfrm>
          <a:prstGeom prst="rect">
            <a:avLst/>
          </a:prstGeom>
          <a:noFill/>
          <a:ln cap="flat" cmpd="sng" w="19050">
            <a:solidFill>
              <a:schemeClr val="dk1"/>
            </a:solidFill>
            <a:prstDash val="solid"/>
            <a:round/>
            <a:headEnd len="sm" w="sm" type="none"/>
            <a:tailEnd len="sm" w="sm" type="none"/>
          </a:ln>
        </p:spPr>
      </p:pic>
      <p:pic>
        <p:nvPicPr>
          <p:cNvPr descr="C:\Users\Steve Wyborney\Desktop\20 Days Title Pic.jpg" id="153" name="Google Shape;153;p19">
            <a:hlinkClick r:id="rId9"/>
          </p:cNvPr>
          <p:cNvPicPr preferRelativeResize="0"/>
          <p:nvPr/>
        </p:nvPicPr>
        <p:blipFill rotWithShape="1">
          <a:blip r:embed="rId10">
            <a:alphaModFix/>
          </a:blip>
          <a:srcRect b="0" l="0" r="0" t="0"/>
          <a:stretch/>
        </p:blipFill>
        <p:spPr>
          <a:xfrm>
            <a:off x="7744036" y="3858098"/>
            <a:ext cx="1240944" cy="930708"/>
          </a:xfrm>
          <a:prstGeom prst="rect">
            <a:avLst/>
          </a:prstGeom>
          <a:noFill/>
          <a:ln cap="flat" cmpd="sng" w="19050">
            <a:solidFill>
              <a:schemeClr val="dk1"/>
            </a:solidFill>
            <a:prstDash val="solid"/>
            <a:round/>
            <a:headEnd len="sm" w="sm" type="none"/>
            <a:tailEnd len="sm" w="sm" type="none"/>
          </a:ln>
        </p:spPr>
      </p:pic>
      <p:pic>
        <p:nvPicPr>
          <p:cNvPr descr="C:\Users\Steve Wyborney\Desktop\SPLAT blog post folder\Splat Promo Images and GIFs\Splat Level 3 B.jpg" id="154" name="Google Shape;154;p19">
            <a:hlinkClick r:id="rId11"/>
          </p:cNvPr>
          <p:cNvPicPr preferRelativeResize="0"/>
          <p:nvPr/>
        </p:nvPicPr>
        <p:blipFill rotWithShape="1">
          <a:blip r:embed="rId12">
            <a:alphaModFix/>
          </a:blip>
          <a:srcRect b="0" l="0" r="0" t="0"/>
          <a:stretch/>
        </p:blipFill>
        <p:spPr>
          <a:xfrm>
            <a:off x="1828800" y="3886192"/>
            <a:ext cx="1219200" cy="914400"/>
          </a:xfrm>
          <a:prstGeom prst="rect">
            <a:avLst/>
          </a:prstGeom>
          <a:noFill/>
          <a:ln cap="flat" cmpd="sng" w="19050">
            <a:solidFill>
              <a:schemeClr val="dk1"/>
            </a:solidFill>
            <a:prstDash val="solid"/>
            <a:round/>
            <a:headEnd len="sm" w="sm" type="none"/>
            <a:tailEnd len="sm" w="sm" type="none"/>
          </a:ln>
        </p:spPr>
      </p:pic>
      <p:sp>
        <p:nvSpPr>
          <p:cNvPr id="155" name="Google Shape;155;p19"/>
          <p:cNvSpPr txBox="1"/>
          <p:nvPr/>
        </p:nvSpPr>
        <p:spPr>
          <a:xfrm>
            <a:off x="1828804" y="4788805"/>
            <a:ext cx="1217000"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100">
                <a:solidFill>
                  <a:schemeClr val="dk1"/>
                </a:solidFill>
                <a:latin typeface="Calibri"/>
                <a:ea typeface="Calibri"/>
                <a:cs typeface="Calibri"/>
                <a:sym typeface="Calibri"/>
              </a:rPr>
              <a:t>The Original </a:t>
            </a:r>
            <a:endParaRPr/>
          </a:p>
          <a:p>
            <a:pPr indent="0" lvl="0" marL="0" marR="0" rtl="0" algn="ctr">
              <a:spcBef>
                <a:spcPts val="0"/>
              </a:spcBef>
              <a:spcAft>
                <a:spcPts val="0"/>
              </a:spcAft>
              <a:buNone/>
            </a:pPr>
            <a:r>
              <a:rPr b="1" lang="en-US" sz="1100">
                <a:solidFill>
                  <a:schemeClr val="dk1"/>
                </a:solidFill>
                <a:latin typeface="Calibri"/>
                <a:ea typeface="Calibri"/>
                <a:cs typeface="Calibri"/>
                <a:sym typeface="Calibri"/>
              </a:rPr>
              <a:t>50 Splat! Lessons </a:t>
            </a:r>
            <a:endParaRPr b="1" sz="1100">
              <a:solidFill>
                <a:schemeClr val="dk1"/>
              </a:solidFill>
              <a:latin typeface="Calibri"/>
              <a:ea typeface="Calibri"/>
              <a:cs typeface="Calibri"/>
              <a:sym typeface="Calibri"/>
            </a:endParaRPr>
          </a:p>
        </p:txBody>
      </p:sp>
      <p:pic>
        <p:nvPicPr>
          <p:cNvPr descr="C:\Users\Steve Wyborney\Desktop\Splat Promos HUGE SET\Slide6.JPG" id="156" name="Google Shape;156;p19">
            <a:hlinkClick r:id="rId13"/>
          </p:cNvPr>
          <p:cNvPicPr preferRelativeResize="0"/>
          <p:nvPr/>
        </p:nvPicPr>
        <p:blipFill rotWithShape="1">
          <a:blip r:embed="rId14">
            <a:alphaModFix/>
          </a:blip>
          <a:srcRect b="0" l="0" r="0" t="0"/>
          <a:stretch/>
        </p:blipFill>
        <p:spPr>
          <a:xfrm>
            <a:off x="3256821" y="3886192"/>
            <a:ext cx="1219200" cy="914400"/>
          </a:xfrm>
          <a:prstGeom prst="rect">
            <a:avLst/>
          </a:prstGeom>
          <a:noFill/>
          <a:ln cap="flat" cmpd="sng" w="19050">
            <a:solidFill>
              <a:schemeClr val="dk1"/>
            </a:solidFill>
            <a:prstDash val="solid"/>
            <a:round/>
            <a:headEnd len="sm" w="sm" type="none"/>
            <a:tailEnd len="sm" w="sm" type="none"/>
          </a:ln>
        </p:spPr>
      </p:pic>
      <p:sp>
        <p:nvSpPr>
          <p:cNvPr id="157" name="Google Shape;157;p19"/>
          <p:cNvSpPr txBox="1"/>
          <p:nvPr/>
        </p:nvSpPr>
        <p:spPr>
          <a:xfrm>
            <a:off x="3065249" y="4823928"/>
            <a:ext cx="1519967"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100">
                <a:solidFill>
                  <a:schemeClr val="dk1"/>
                </a:solidFill>
                <a:latin typeface="Calibri"/>
                <a:ea typeface="Calibri"/>
                <a:cs typeface="Calibri"/>
                <a:sym typeface="Calibri"/>
              </a:rPr>
              <a:t>The Original 20 Fraction Splat! Lessons</a:t>
            </a:r>
            <a:endParaRPr b="1" sz="1100">
              <a:solidFill>
                <a:schemeClr val="dk1"/>
              </a:solidFill>
              <a:latin typeface="Calibri"/>
              <a:ea typeface="Calibri"/>
              <a:cs typeface="Calibri"/>
              <a:sym typeface="Calibri"/>
            </a:endParaRPr>
          </a:p>
        </p:txBody>
      </p:sp>
      <p:sp>
        <p:nvSpPr>
          <p:cNvPr id="158" name="Google Shape;158;p19"/>
          <p:cNvSpPr txBox="1"/>
          <p:nvPr/>
        </p:nvSpPr>
        <p:spPr>
          <a:xfrm>
            <a:off x="0" y="3595300"/>
            <a:ext cx="4141968"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dk1"/>
                </a:solidFill>
                <a:latin typeface="Calibri"/>
                <a:ea typeface="Calibri"/>
                <a:cs typeface="Calibri"/>
                <a:sym typeface="Calibri"/>
              </a:rPr>
              <a:t>More Free, Downloadable Resources From Blog Posts</a:t>
            </a:r>
            <a:endParaRPr/>
          </a:p>
        </p:txBody>
      </p:sp>
      <p:sp>
        <p:nvSpPr>
          <p:cNvPr id="159" name="Google Shape;159;p19">
            <a:hlinkClick r:id="rId15"/>
          </p:cNvPr>
          <p:cNvSpPr txBox="1"/>
          <p:nvPr/>
        </p:nvSpPr>
        <p:spPr>
          <a:xfrm>
            <a:off x="7446040" y="4788806"/>
            <a:ext cx="1815820"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100">
                <a:solidFill>
                  <a:schemeClr val="dk1"/>
                </a:solidFill>
                <a:latin typeface="Calibri"/>
                <a:ea typeface="Calibri"/>
                <a:cs typeface="Calibri"/>
                <a:sym typeface="Calibri"/>
              </a:rPr>
              <a:t>20 Days of Number Sense </a:t>
            </a:r>
            <a:endParaRPr/>
          </a:p>
          <a:p>
            <a:pPr indent="0" lvl="0" marL="0" marR="0" rtl="0" algn="ctr">
              <a:spcBef>
                <a:spcPts val="0"/>
              </a:spcBef>
              <a:spcAft>
                <a:spcPts val="0"/>
              </a:spcAft>
              <a:buNone/>
            </a:pPr>
            <a:r>
              <a:rPr b="1" lang="en-US" sz="1100">
                <a:solidFill>
                  <a:schemeClr val="dk1"/>
                </a:solidFill>
                <a:latin typeface="Calibri"/>
                <a:ea typeface="Calibri"/>
                <a:cs typeface="Calibri"/>
                <a:sym typeface="Calibri"/>
              </a:rPr>
              <a:t>&amp; Rich Math Talk</a:t>
            </a:r>
            <a:endParaRPr b="1" sz="1100">
              <a:solidFill>
                <a:schemeClr val="dk1"/>
              </a:solidFill>
              <a:latin typeface="Calibri"/>
              <a:ea typeface="Calibri"/>
              <a:cs typeface="Calibri"/>
              <a:sym typeface="Calibri"/>
            </a:endParaRPr>
          </a:p>
        </p:txBody>
      </p:sp>
      <p:pic>
        <p:nvPicPr>
          <p:cNvPr descr="C:\Users\Steve Wyborney\Desktop\8.8.2018 Desktop\Estimation Clipboard Desktop Materials\Bundle 1 Glasses Pic.jpg" id="160" name="Google Shape;160;p19">
            <a:hlinkClick r:id="rId16"/>
          </p:cNvPr>
          <p:cNvPicPr preferRelativeResize="0"/>
          <p:nvPr/>
        </p:nvPicPr>
        <p:blipFill rotWithShape="1">
          <a:blip r:embed="rId17">
            <a:alphaModFix/>
          </a:blip>
          <a:srcRect b="0" l="0" r="0" t="0"/>
          <a:stretch/>
        </p:blipFill>
        <p:spPr>
          <a:xfrm>
            <a:off x="4704294" y="3888811"/>
            <a:ext cx="1250801" cy="938101"/>
          </a:xfrm>
          <a:prstGeom prst="rect">
            <a:avLst/>
          </a:prstGeom>
          <a:noFill/>
          <a:ln cap="flat" cmpd="sng" w="19050">
            <a:solidFill>
              <a:schemeClr val="dk1"/>
            </a:solidFill>
            <a:prstDash val="solid"/>
            <a:round/>
            <a:headEnd len="sm" w="sm" type="none"/>
            <a:tailEnd len="sm" w="sm" type="none"/>
          </a:ln>
        </p:spPr>
      </p:pic>
      <p:sp>
        <p:nvSpPr>
          <p:cNvPr id="161" name="Google Shape;161;p19"/>
          <p:cNvSpPr txBox="1"/>
          <p:nvPr/>
        </p:nvSpPr>
        <p:spPr>
          <a:xfrm>
            <a:off x="4358813" y="4903113"/>
            <a:ext cx="1815820"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100" u="sng">
                <a:solidFill>
                  <a:schemeClr val="hlink"/>
                </a:solidFill>
                <a:latin typeface="Calibri"/>
                <a:ea typeface="Calibri"/>
                <a:cs typeface="Calibri"/>
                <a:sym typeface="Calibri"/>
                <a:hlinkClick r:id="rId18"/>
              </a:rPr>
              <a:t>The Original 40 Estimation Clipboard Sets</a:t>
            </a:r>
            <a:endParaRPr b="1" sz="1100">
              <a:solidFill>
                <a:schemeClr val="dk1"/>
              </a:solidFill>
              <a:latin typeface="Calibri"/>
              <a:ea typeface="Calibri"/>
              <a:cs typeface="Calibri"/>
              <a:sym typeface="Calibri"/>
            </a:endParaRPr>
          </a:p>
        </p:txBody>
      </p:sp>
      <p:cxnSp>
        <p:nvCxnSpPr>
          <p:cNvPr id="162" name="Google Shape;162;p19"/>
          <p:cNvCxnSpPr/>
          <p:nvPr/>
        </p:nvCxnSpPr>
        <p:spPr>
          <a:xfrm>
            <a:off x="0" y="3601254"/>
            <a:ext cx="9144000" cy="0"/>
          </a:xfrm>
          <a:prstGeom prst="straightConnector1">
            <a:avLst/>
          </a:prstGeom>
          <a:noFill/>
          <a:ln cap="flat" cmpd="sng" w="38100">
            <a:solidFill>
              <a:schemeClr val="dk1"/>
            </a:solidFill>
            <a:prstDash val="solid"/>
            <a:round/>
            <a:headEnd len="sm" w="sm" type="none"/>
            <a:tailEnd len="sm" w="sm" type="none"/>
          </a:ln>
        </p:spPr>
      </p:cxnSp>
      <p:cxnSp>
        <p:nvCxnSpPr>
          <p:cNvPr id="163" name="Google Shape;163;p19"/>
          <p:cNvCxnSpPr/>
          <p:nvPr/>
        </p:nvCxnSpPr>
        <p:spPr>
          <a:xfrm>
            <a:off x="0" y="5334000"/>
            <a:ext cx="9144000" cy="0"/>
          </a:xfrm>
          <a:prstGeom prst="straightConnector1">
            <a:avLst/>
          </a:prstGeom>
          <a:noFill/>
          <a:ln cap="flat" cmpd="sng" w="38100">
            <a:solidFill>
              <a:schemeClr val="dk1"/>
            </a:solidFill>
            <a:prstDash val="solid"/>
            <a:round/>
            <a:headEnd len="sm" w="sm" type="none"/>
            <a:tailEnd len="sm" w="sm" type="none"/>
          </a:ln>
        </p:spPr>
      </p:cxnSp>
      <p:pic>
        <p:nvPicPr>
          <p:cNvPr id="164" name="Google Shape;164;p19">
            <a:hlinkClick r:id="rId19"/>
          </p:cNvPr>
          <p:cNvPicPr preferRelativeResize="0"/>
          <p:nvPr/>
        </p:nvPicPr>
        <p:blipFill rotWithShape="1">
          <a:blip r:embed="rId20">
            <a:alphaModFix/>
          </a:blip>
          <a:srcRect b="0" l="0" r="0" t="25424"/>
          <a:stretch/>
        </p:blipFill>
        <p:spPr>
          <a:xfrm>
            <a:off x="5105400" y="5417451"/>
            <a:ext cx="3962400" cy="1364349"/>
          </a:xfrm>
          <a:prstGeom prst="rect">
            <a:avLst/>
          </a:prstGeom>
          <a:noFill/>
          <a:ln cap="flat" cmpd="sng" w="19050">
            <a:solidFill>
              <a:schemeClr val="dk1"/>
            </a:solidFill>
            <a:prstDash val="solid"/>
            <a:miter lim="800000"/>
            <a:headEnd len="sm" w="sm" type="none"/>
            <a:tailEnd len="sm" w="sm" type="none"/>
          </a:ln>
        </p:spPr>
      </p:pic>
      <p:sp>
        <p:nvSpPr>
          <p:cNvPr id="165" name="Google Shape;165;p19">
            <a:hlinkClick r:id="rId21"/>
          </p:cNvPr>
          <p:cNvSpPr txBox="1"/>
          <p:nvPr/>
        </p:nvSpPr>
        <p:spPr>
          <a:xfrm>
            <a:off x="393026" y="4800592"/>
            <a:ext cx="1192955"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100" u="sng">
                <a:solidFill>
                  <a:schemeClr val="hlink"/>
                </a:solidFill>
                <a:latin typeface="Calibri"/>
                <a:ea typeface="Calibri"/>
                <a:cs typeface="Calibri"/>
                <a:sym typeface="Calibri"/>
                <a:hlinkClick r:id="rId22"/>
              </a:rPr>
              <a:t>51 Esti-Mysteries</a:t>
            </a:r>
            <a:endParaRPr b="1" sz="1100">
              <a:solidFill>
                <a:schemeClr val="dk1"/>
              </a:solidFill>
              <a:latin typeface="Calibri"/>
              <a:ea typeface="Calibri"/>
              <a:cs typeface="Calibri"/>
              <a:sym typeface="Calibri"/>
            </a:endParaRPr>
          </a:p>
        </p:txBody>
      </p:sp>
      <p:sp>
        <p:nvSpPr>
          <p:cNvPr id="166" name="Google Shape;166;p19"/>
          <p:cNvSpPr txBox="1"/>
          <p:nvPr/>
        </p:nvSpPr>
        <p:spPr>
          <a:xfrm>
            <a:off x="0" y="5349895"/>
            <a:ext cx="5257800" cy="150810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dk1"/>
                </a:solidFill>
                <a:latin typeface="Calibri"/>
                <a:ea typeface="Calibri"/>
                <a:cs typeface="Calibri"/>
                <a:sym typeface="Calibri"/>
              </a:rPr>
              <a:t>The Multiplication Course (a free course for students and teachers)</a:t>
            </a:r>
            <a:endParaRPr/>
          </a:p>
          <a:p>
            <a:pPr indent="0" lvl="0" marL="0" marR="0" rtl="0" algn="l">
              <a:spcBef>
                <a:spcPts val="0"/>
              </a:spcBef>
              <a:spcAft>
                <a:spcPts val="0"/>
              </a:spcAft>
              <a:buNone/>
            </a:pPr>
            <a:r>
              <a:t/>
            </a:r>
            <a:endParaRPr b="1" sz="1100">
              <a:solidFill>
                <a:schemeClr val="dk1"/>
              </a:solidFill>
              <a:latin typeface="Calibri"/>
              <a:ea typeface="Calibri"/>
              <a:cs typeface="Calibri"/>
              <a:sym typeface="Calibri"/>
            </a:endParaRPr>
          </a:p>
          <a:p>
            <a:pPr indent="0" lvl="0" marL="0" marR="0" rtl="0" algn="l">
              <a:spcBef>
                <a:spcPts val="0"/>
              </a:spcBef>
              <a:spcAft>
                <a:spcPts val="0"/>
              </a:spcAft>
              <a:buNone/>
            </a:pPr>
            <a:r>
              <a:rPr b="1" lang="en-US" sz="1100">
                <a:solidFill>
                  <a:schemeClr val="dk1"/>
                </a:solidFill>
                <a:latin typeface="Calibri"/>
                <a:ea typeface="Calibri"/>
                <a:cs typeface="Calibri"/>
                <a:sym typeface="Calibri"/>
              </a:rPr>
              <a:t>For more information read the blog post about The Multiplication Course </a:t>
            </a:r>
            <a:r>
              <a:rPr b="1" lang="en-US" sz="1100" u="sng">
                <a:solidFill>
                  <a:schemeClr val="hlink"/>
                </a:solidFill>
                <a:latin typeface="Calibri"/>
                <a:ea typeface="Calibri"/>
                <a:cs typeface="Calibri"/>
                <a:sym typeface="Calibri"/>
                <a:hlinkClick r:id="rId23"/>
              </a:rPr>
              <a:t>here</a:t>
            </a:r>
            <a:r>
              <a:rPr b="1" lang="en-US" sz="1100">
                <a:solidFill>
                  <a:schemeClr val="dk1"/>
                </a:solidFill>
                <a:latin typeface="Calibri"/>
                <a:ea typeface="Calibri"/>
                <a:cs typeface="Calibri"/>
                <a:sym typeface="Calibri"/>
              </a:rPr>
              <a:t>. </a:t>
            </a:r>
            <a:endParaRPr/>
          </a:p>
          <a:p>
            <a:pPr indent="0" lvl="0" marL="0" marR="0" rtl="0" algn="l">
              <a:spcBef>
                <a:spcPts val="0"/>
              </a:spcBef>
              <a:spcAft>
                <a:spcPts val="0"/>
              </a:spcAft>
              <a:buNone/>
            </a:pPr>
            <a:r>
              <a:t/>
            </a:r>
            <a:endParaRPr b="1" sz="1100">
              <a:solidFill>
                <a:schemeClr val="dk1"/>
              </a:solidFill>
              <a:latin typeface="Calibri"/>
              <a:ea typeface="Calibri"/>
              <a:cs typeface="Calibri"/>
              <a:sym typeface="Calibri"/>
            </a:endParaRPr>
          </a:p>
          <a:p>
            <a:pPr indent="0" lvl="0" marL="0" marR="0" rtl="0" algn="l">
              <a:spcBef>
                <a:spcPts val="0"/>
              </a:spcBef>
              <a:spcAft>
                <a:spcPts val="0"/>
              </a:spcAft>
              <a:buNone/>
            </a:pPr>
            <a:r>
              <a:rPr b="1" lang="en-US" sz="1100">
                <a:solidFill>
                  <a:schemeClr val="dk1"/>
                </a:solidFill>
                <a:latin typeface="Calibri"/>
                <a:ea typeface="Calibri"/>
                <a:cs typeface="Calibri"/>
                <a:sym typeface="Calibri"/>
              </a:rPr>
              <a:t>To view the course on YouTube:</a:t>
            </a:r>
            <a:endParaRPr/>
          </a:p>
          <a:p>
            <a:pPr indent="-342900" lvl="0" marL="342900" marR="0" rtl="0" algn="l">
              <a:spcBef>
                <a:spcPts val="0"/>
              </a:spcBef>
              <a:spcAft>
                <a:spcPts val="0"/>
              </a:spcAft>
              <a:buClr>
                <a:schemeClr val="dk1"/>
              </a:buClr>
              <a:buSzPts val="1100"/>
              <a:buFont typeface="Calibri"/>
              <a:buAutoNum type="arabicPeriod"/>
            </a:pPr>
            <a:r>
              <a:rPr b="1" lang="en-US" sz="1100">
                <a:solidFill>
                  <a:schemeClr val="dk1"/>
                </a:solidFill>
                <a:latin typeface="Calibri"/>
                <a:ea typeface="Calibri"/>
                <a:cs typeface="Calibri"/>
                <a:sym typeface="Calibri"/>
              </a:rPr>
              <a:t>Click </a:t>
            </a:r>
            <a:r>
              <a:rPr b="1" lang="en-US" sz="1200" u="sng">
                <a:solidFill>
                  <a:schemeClr val="hlink"/>
                </a:solidFill>
                <a:latin typeface="Calibri"/>
                <a:ea typeface="Calibri"/>
                <a:cs typeface="Calibri"/>
                <a:sym typeface="Calibri"/>
                <a:hlinkClick r:id="rId24"/>
              </a:rPr>
              <a:t>here</a:t>
            </a:r>
            <a:r>
              <a:rPr b="1" lang="en-US" sz="1200">
                <a:solidFill>
                  <a:schemeClr val="dk1"/>
                </a:solidFill>
                <a:latin typeface="Calibri"/>
                <a:ea typeface="Calibri"/>
                <a:cs typeface="Calibri"/>
                <a:sym typeface="Calibri"/>
              </a:rPr>
              <a:t> </a:t>
            </a:r>
            <a:r>
              <a:rPr b="1" lang="en-US" sz="1100">
                <a:solidFill>
                  <a:schemeClr val="dk1"/>
                </a:solidFill>
                <a:latin typeface="Calibri"/>
                <a:ea typeface="Calibri"/>
                <a:cs typeface="Calibri"/>
                <a:sym typeface="Calibri"/>
              </a:rPr>
              <a:t>to see the chapter playlists on my YouTube channel.</a:t>
            </a:r>
            <a:endParaRPr/>
          </a:p>
          <a:p>
            <a:pPr indent="-342900" lvl="0" marL="342900" marR="0" rtl="0" algn="l">
              <a:spcBef>
                <a:spcPts val="0"/>
              </a:spcBef>
              <a:spcAft>
                <a:spcPts val="0"/>
              </a:spcAft>
              <a:buClr>
                <a:schemeClr val="dk1"/>
              </a:buClr>
              <a:buSzPts val="1100"/>
              <a:buFont typeface="Calibri"/>
              <a:buAutoNum type="arabicPeriod"/>
            </a:pPr>
            <a:r>
              <a:rPr b="1" lang="en-US" sz="1100">
                <a:solidFill>
                  <a:schemeClr val="dk1"/>
                </a:solidFill>
                <a:latin typeface="Calibri"/>
                <a:ea typeface="Calibri"/>
                <a:cs typeface="Calibri"/>
                <a:sym typeface="Calibri"/>
              </a:rPr>
              <a:t>You’ll see all 12 chapters in the course.</a:t>
            </a:r>
            <a:endParaRPr/>
          </a:p>
          <a:p>
            <a:pPr indent="-342900" lvl="0" marL="342900" marR="0" rtl="0" algn="l">
              <a:spcBef>
                <a:spcPts val="0"/>
              </a:spcBef>
              <a:spcAft>
                <a:spcPts val="0"/>
              </a:spcAft>
              <a:buClr>
                <a:schemeClr val="dk1"/>
              </a:buClr>
              <a:buSzPts val="1100"/>
              <a:buFont typeface="Calibri"/>
              <a:buAutoNum type="arabicPeriod"/>
            </a:pPr>
            <a:r>
              <a:rPr b="1" lang="en-US" sz="1100">
                <a:solidFill>
                  <a:schemeClr val="dk1"/>
                </a:solidFill>
                <a:latin typeface="Calibri"/>
                <a:ea typeface="Calibri"/>
                <a:cs typeface="Calibri"/>
                <a:sym typeface="Calibri"/>
              </a:rPr>
              <a:t>Each chapter includes a sequence of lessons for students.</a:t>
            </a:r>
            <a:endParaRPr/>
          </a:p>
        </p:txBody>
      </p:sp>
      <p:cxnSp>
        <p:nvCxnSpPr>
          <p:cNvPr id="167" name="Google Shape;167;p19"/>
          <p:cNvCxnSpPr/>
          <p:nvPr/>
        </p:nvCxnSpPr>
        <p:spPr>
          <a:xfrm>
            <a:off x="2362200" y="1828800"/>
            <a:ext cx="0" cy="1772454"/>
          </a:xfrm>
          <a:prstGeom prst="straightConnector1">
            <a:avLst/>
          </a:prstGeom>
          <a:noFill/>
          <a:ln cap="flat" cmpd="sng" w="38100">
            <a:solidFill>
              <a:schemeClr val="dk1"/>
            </a:solidFill>
            <a:prstDash val="solid"/>
            <a:round/>
            <a:headEnd len="sm" w="sm" type="none"/>
            <a:tailEnd len="sm" w="sm" type="none"/>
          </a:ln>
        </p:spPr>
      </p:cxnSp>
      <p:sp>
        <p:nvSpPr>
          <p:cNvPr id="168" name="Google Shape;168;p19"/>
          <p:cNvSpPr txBox="1"/>
          <p:nvPr/>
        </p:nvSpPr>
        <p:spPr>
          <a:xfrm>
            <a:off x="2285999" y="2976891"/>
            <a:ext cx="2380761" cy="60016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100" u="sng">
                <a:solidFill>
                  <a:schemeClr val="hlink"/>
                </a:solidFill>
                <a:latin typeface="Calibri"/>
                <a:ea typeface="Calibri"/>
                <a:cs typeface="Calibri"/>
                <a:sym typeface="Calibri"/>
                <a:hlinkClick r:id="rId25"/>
              </a:rPr>
              <a:t>Part 2 - New Esti-Mysteries and </a:t>
            </a:r>
            <a:r>
              <a:rPr b="1" lang="en-US" sz="1100">
                <a:solidFill>
                  <a:schemeClr val="dk1"/>
                </a:solidFill>
                <a:latin typeface="Calibri"/>
                <a:ea typeface="Calibri"/>
                <a:cs typeface="Calibri"/>
                <a:sym typeface="Calibri"/>
              </a:rPr>
              <a:t>Number Sense Resources Every </a:t>
            </a:r>
            <a:r>
              <a:rPr b="1" lang="en-US" sz="1100" u="sng">
                <a:solidFill>
                  <a:schemeClr val="hlink"/>
                </a:solidFill>
                <a:latin typeface="Calibri"/>
                <a:ea typeface="Calibri"/>
                <a:cs typeface="Calibri"/>
                <a:sym typeface="Calibri"/>
                <a:hlinkClick r:id="rId26"/>
              </a:rPr>
              <a:t>Day for the Rest </a:t>
            </a:r>
            <a:r>
              <a:rPr b="1" lang="en-US" sz="1100">
                <a:solidFill>
                  <a:schemeClr val="dk1"/>
                </a:solidFill>
                <a:latin typeface="Calibri"/>
                <a:ea typeface="Calibri"/>
                <a:cs typeface="Calibri"/>
                <a:sym typeface="Calibri"/>
              </a:rPr>
              <a:t>of the School Year</a:t>
            </a:r>
            <a:endParaRPr b="1" sz="1100">
              <a:solidFill>
                <a:schemeClr val="dk1"/>
              </a:solidFill>
              <a:latin typeface="Calibri"/>
              <a:ea typeface="Calibri"/>
              <a:cs typeface="Calibri"/>
              <a:sym typeface="Calibri"/>
            </a:endParaRPr>
          </a:p>
        </p:txBody>
      </p:sp>
      <p:pic>
        <p:nvPicPr>
          <p:cNvPr descr="C:\Users\Steve Wyborney\Desktop\Blog Post Pics and email too\Part 3 Feature Pic.jpg" id="169" name="Google Shape;169;p19">
            <a:hlinkClick r:id="rId27"/>
          </p:cNvPr>
          <p:cNvPicPr preferRelativeResize="0"/>
          <p:nvPr/>
        </p:nvPicPr>
        <p:blipFill rotWithShape="1">
          <a:blip r:embed="rId28">
            <a:alphaModFix/>
          </a:blip>
          <a:srcRect b="0" l="0" r="0" t="0"/>
          <a:stretch/>
        </p:blipFill>
        <p:spPr>
          <a:xfrm>
            <a:off x="5194837" y="2023633"/>
            <a:ext cx="1256957" cy="942718"/>
          </a:xfrm>
          <a:prstGeom prst="rect">
            <a:avLst/>
          </a:prstGeom>
          <a:noFill/>
          <a:ln>
            <a:noFill/>
          </a:ln>
        </p:spPr>
      </p:pic>
      <p:sp>
        <p:nvSpPr>
          <p:cNvPr id="170" name="Google Shape;170;p19"/>
          <p:cNvSpPr txBox="1"/>
          <p:nvPr/>
        </p:nvSpPr>
        <p:spPr>
          <a:xfrm>
            <a:off x="-76196" y="2976891"/>
            <a:ext cx="2507330" cy="60016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100" u="sng">
                <a:solidFill>
                  <a:schemeClr val="hlink"/>
                </a:solidFill>
                <a:latin typeface="Calibri"/>
                <a:ea typeface="Calibri"/>
                <a:cs typeface="Calibri"/>
                <a:sym typeface="Calibri"/>
                <a:hlinkClick r:id="rId29"/>
              </a:rPr>
              <a:t>New Esti-Mysteries and </a:t>
            </a:r>
            <a:r>
              <a:rPr b="1" lang="en-US" sz="1100">
                <a:solidFill>
                  <a:schemeClr val="dk1"/>
                </a:solidFill>
                <a:latin typeface="Calibri"/>
                <a:ea typeface="Calibri"/>
                <a:cs typeface="Calibri"/>
                <a:sym typeface="Calibri"/>
              </a:rPr>
              <a:t>Number Sense Resources Every Day </a:t>
            </a:r>
            <a:endParaRPr/>
          </a:p>
          <a:p>
            <a:pPr indent="0" lvl="0" marL="0" marR="0" rtl="0" algn="ctr">
              <a:spcBef>
                <a:spcPts val="0"/>
              </a:spcBef>
              <a:spcAft>
                <a:spcPts val="0"/>
              </a:spcAft>
              <a:buNone/>
            </a:pPr>
            <a:r>
              <a:rPr b="1" lang="en-US" sz="1100">
                <a:solidFill>
                  <a:schemeClr val="dk1"/>
                </a:solidFill>
                <a:latin typeface="Calibri"/>
                <a:ea typeface="Calibri"/>
                <a:cs typeface="Calibri"/>
                <a:sym typeface="Calibri"/>
              </a:rPr>
              <a:t>for the Rest of the School Year</a:t>
            </a:r>
            <a:endParaRPr b="1" sz="1100">
              <a:solidFill>
                <a:schemeClr val="dk1"/>
              </a:solidFill>
              <a:latin typeface="Calibri"/>
              <a:ea typeface="Calibri"/>
              <a:cs typeface="Calibri"/>
              <a:sym typeface="Calibri"/>
            </a:endParaRPr>
          </a:p>
        </p:txBody>
      </p:sp>
      <p:sp>
        <p:nvSpPr>
          <p:cNvPr id="171" name="Google Shape;171;p19"/>
          <p:cNvSpPr txBox="1"/>
          <p:nvPr/>
        </p:nvSpPr>
        <p:spPr>
          <a:xfrm>
            <a:off x="4625002" y="2971800"/>
            <a:ext cx="2385398" cy="60016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100" u="sng">
                <a:solidFill>
                  <a:schemeClr val="hlink"/>
                </a:solidFill>
                <a:latin typeface="Calibri"/>
                <a:ea typeface="Calibri"/>
                <a:cs typeface="Calibri"/>
                <a:sym typeface="Calibri"/>
                <a:hlinkClick r:id="rId30"/>
              </a:rPr>
              <a:t>Part 3 - New Esti-Mysteries and Number Sense Resources Every Day for the Rest of the School Year</a:t>
            </a:r>
            <a:endParaRPr b="1" sz="1100">
              <a:solidFill>
                <a:schemeClr val="dk1"/>
              </a:solidFill>
              <a:latin typeface="Calibri"/>
              <a:ea typeface="Calibri"/>
              <a:cs typeface="Calibri"/>
              <a:sym typeface="Calibri"/>
            </a:endParaRPr>
          </a:p>
        </p:txBody>
      </p:sp>
      <p:sp>
        <p:nvSpPr>
          <p:cNvPr id="172" name="Google Shape;172;p19"/>
          <p:cNvSpPr txBox="1"/>
          <p:nvPr/>
        </p:nvSpPr>
        <p:spPr>
          <a:xfrm>
            <a:off x="6911002" y="2976891"/>
            <a:ext cx="2385398" cy="60016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100" u="sng">
                <a:solidFill>
                  <a:schemeClr val="hlink"/>
                </a:solidFill>
                <a:latin typeface="Calibri"/>
                <a:ea typeface="Calibri"/>
                <a:cs typeface="Calibri"/>
                <a:sym typeface="Calibri"/>
                <a:hlinkClick r:id="rId31"/>
              </a:rPr>
              <a:t>Part 4 - New Esti-Mysteries and Number Sense Resources Every Day for the Rest of the School Year</a:t>
            </a:r>
            <a:endParaRPr b="1" sz="1100">
              <a:solidFill>
                <a:schemeClr val="dk1"/>
              </a:solidFill>
              <a:latin typeface="Calibri"/>
              <a:ea typeface="Calibri"/>
              <a:cs typeface="Calibri"/>
              <a:sym typeface="Calibri"/>
            </a:endParaRPr>
          </a:p>
        </p:txBody>
      </p:sp>
      <p:sp>
        <p:nvSpPr>
          <p:cNvPr id="173" name="Google Shape;173;p19"/>
          <p:cNvSpPr txBox="1"/>
          <p:nvPr/>
        </p:nvSpPr>
        <p:spPr>
          <a:xfrm>
            <a:off x="0" y="1836228"/>
            <a:ext cx="9144000" cy="246221"/>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
                <a:solidFill>
                  <a:schemeClr val="dk1"/>
                </a:solidFill>
                <a:latin typeface="Calibri"/>
                <a:ea typeface="Calibri"/>
                <a:cs typeface="Calibri"/>
                <a:sym typeface="Calibri"/>
              </a:rPr>
              <a:t>Daily Resources Posted in the 2020-2021 School Year</a:t>
            </a:r>
            <a:endParaRPr/>
          </a:p>
        </p:txBody>
      </p:sp>
      <p:cxnSp>
        <p:nvCxnSpPr>
          <p:cNvPr id="174" name="Google Shape;174;p19"/>
          <p:cNvCxnSpPr/>
          <p:nvPr/>
        </p:nvCxnSpPr>
        <p:spPr>
          <a:xfrm>
            <a:off x="0" y="1828800"/>
            <a:ext cx="9144000" cy="0"/>
          </a:xfrm>
          <a:prstGeom prst="straightConnector1">
            <a:avLst/>
          </a:prstGeom>
          <a:noFill/>
          <a:ln cap="flat" cmpd="sng" w="38100">
            <a:solidFill>
              <a:schemeClr val="dk1"/>
            </a:solidFill>
            <a:prstDash val="solid"/>
            <a:round/>
            <a:headEnd len="sm" w="sm" type="none"/>
            <a:tailEnd len="sm" w="sm" type="none"/>
          </a:ln>
        </p:spPr>
      </p:cxnSp>
      <p:sp>
        <p:nvSpPr>
          <p:cNvPr id="175" name="Google Shape;175;p19"/>
          <p:cNvSpPr txBox="1"/>
          <p:nvPr/>
        </p:nvSpPr>
        <p:spPr>
          <a:xfrm>
            <a:off x="4713586" y="655804"/>
            <a:ext cx="2451184"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dk1"/>
                </a:solidFill>
                <a:latin typeface="Calibri"/>
                <a:ea typeface="Calibri"/>
                <a:cs typeface="Calibri"/>
                <a:sym typeface="Calibri"/>
              </a:rPr>
              <a:t>Click here to find</a:t>
            </a:r>
            <a:endParaRPr/>
          </a:p>
          <a:p>
            <a:pPr indent="0" lvl="0" marL="0" marR="0" rtl="0" algn="l">
              <a:spcBef>
                <a:spcPts val="0"/>
              </a:spcBef>
              <a:spcAft>
                <a:spcPts val="0"/>
              </a:spcAft>
              <a:buNone/>
            </a:pPr>
            <a:r>
              <a:rPr b="1" lang="en-US" sz="1400">
                <a:solidFill>
                  <a:schemeClr val="dk1"/>
                </a:solidFill>
                <a:latin typeface="Calibri"/>
                <a:ea typeface="Calibri"/>
                <a:cs typeface="Calibri"/>
                <a:sym typeface="Calibri"/>
              </a:rPr>
              <a:t>“</a:t>
            </a:r>
            <a:r>
              <a:rPr b="1" lang="en-US" sz="1400" u="sng">
                <a:solidFill>
                  <a:schemeClr val="hlink"/>
                </a:solidFill>
                <a:latin typeface="Calibri"/>
                <a:ea typeface="Calibri"/>
                <a:cs typeface="Calibri"/>
                <a:sym typeface="Calibri"/>
                <a:hlinkClick r:id="rId32"/>
              </a:rPr>
              <a:t>More Estimation Clipboards</a:t>
            </a:r>
            <a:r>
              <a:rPr b="1" lang="en-US" sz="1400">
                <a:solidFill>
                  <a:schemeClr val="dk1"/>
                </a:solidFill>
                <a:latin typeface="Calibri"/>
                <a:ea typeface="Calibri"/>
                <a:cs typeface="Calibri"/>
                <a:sym typeface="Calibri"/>
              </a:rPr>
              <a:t>.”</a:t>
            </a:r>
            <a:endParaRPr/>
          </a:p>
        </p:txBody>
      </p:sp>
      <p:pic>
        <p:nvPicPr>
          <p:cNvPr id="176" name="Google Shape;176;p19">
            <a:hlinkClick r:id="rId33"/>
          </p:cNvPr>
          <p:cNvPicPr preferRelativeResize="0"/>
          <p:nvPr/>
        </p:nvPicPr>
        <p:blipFill rotWithShape="1">
          <a:blip r:embed="rId34">
            <a:alphaModFix/>
          </a:blip>
          <a:srcRect b="0" l="0" r="0" t="0"/>
          <a:stretch/>
        </p:blipFill>
        <p:spPr>
          <a:xfrm>
            <a:off x="2139636" y="276229"/>
            <a:ext cx="1722168" cy="1291626"/>
          </a:xfrm>
          <a:prstGeom prst="rect">
            <a:avLst/>
          </a:prstGeom>
          <a:noFill/>
          <a:ln>
            <a:noFill/>
          </a:ln>
        </p:spPr>
      </p:pic>
      <p:sp>
        <p:nvSpPr>
          <p:cNvPr id="177" name="Google Shape;177;p19"/>
          <p:cNvSpPr txBox="1"/>
          <p:nvPr/>
        </p:nvSpPr>
        <p:spPr>
          <a:xfrm>
            <a:off x="15848" y="665185"/>
            <a:ext cx="2123787"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dk1"/>
                </a:solidFill>
                <a:latin typeface="Calibri"/>
                <a:ea typeface="Calibri"/>
                <a:cs typeface="Calibri"/>
                <a:sym typeface="Calibri"/>
              </a:rPr>
              <a:t>Click here to find</a:t>
            </a:r>
            <a:endParaRPr/>
          </a:p>
          <a:p>
            <a:pPr indent="0" lvl="0" marL="0" marR="0" rtl="0" algn="l">
              <a:spcBef>
                <a:spcPts val="0"/>
              </a:spcBef>
              <a:spcAft>
                <a:spcPts val="0"/>
              </a:spcAft>
              <a:buNone/>
            </a:pPr>
            <a:r>
              <a:rPr b="1" lang="en-US" sz="1400">
                <a:solidFill>
                  <a:schemeClr val="dk1"/>
                </a:solidFill>
                <a:latin typeface="Calibri"/>
                <a:ea typeface="Calibri"/>
                <a:cs typeface="Calibri"/>
                <a:sym typeface="Calibri"/>
              </a:rPr>
              <a:t>“</a:t>
            </a:r>
            <a:r>
              <a:rPr b="1" lang="en-US" sz="1400" u="sng">
                <a:solidFill>
                  <a:schemeClr val="hlink"/>
                </a:solidFill>
                <a:latin typeface="Calibri"/>
                <a:ea typeface="Calibri"/>
                <a:cs typeface="Calibri"/>
                <a:sym typeface="Calibri"/>
                <a:hlinkClick r:id="rId35"/>
              </a:rPr>
              <a:t>150 New Esti-Mysteries</a:t>
            </a:r>
            <a:r>
              <a:rPr b="1" lang="en-US" sz="1400">
                <a:solidFill>
                  <a:schemeClr val="dk1"/>
                </a:solidFill>
                <a:latin typeface="Calibri"/>
                <a:ea typeface="Calibri"/>
                <a:cs typeface="Calibri"/>
                <a:sym typeface="Calibri"/>
              </a:rPr>
              <a:t>.”</a:t>
            </a:r>
            <a:endParaRPr/>
          </a:p>
        </p:txBody>
      </p:sp>
      <p:pic>
        <p:nvPicPr>
          <p:cNvPr id="178" name="Google Shape;178;p19">
            <a:hlinkClick r:id="rId36"/>
          </p:cNvPr>
          <p:cNvPicPr preferRelativeResize="0"/>
          <p:nvPr/>
        </p:nvPicPr>
        <p:blipFill rotWithShape="1">
          <a:blip r:embed="rId37">
            <a:alphaModFix/>
          </a:blip>
          <a:srcRect b="0" l="0" r="0" t="0"/>
          <a:stretch/>
        </p:blipFill>
        <p:spPr>
          <a:xfrm>
            <a:off x="7105650" y="276716"/>
            <a:ext cx="1718557" cy="1288918"/>
          </a:xfrm>
          <a:prstGeom prst="rect">
            <a:avLst/>
          </a:prstGeom>
          <a:noFill/>
          <a:ln>
            <a:noFill/>
          </a:ln>
        </p:spPr>
      </p:pic>
      <p:pic>
        <p:nvPicPr>
          <p:cNvPr descr="C:\Users\Steve Wyborney\Desktop\STEVES Esti-Mystery Clue Toolkit and Templates FALL 2020.jpg" id="179" name="Google Shape;179;p19">
            <a:hlinkClick r:id="rId38"/>
          </p:cNvPr>
          <p:cNvPicPr preferRelativeResize="0"/>
          <p:nvPr/>
        </p:nvPicPr>
        <p:blipFill rotWithShape="1">
          <a:blip r:embed="rId39">
            <a:alphaModFix/>
          </a:blip>
          <a:srcRect b="0" l="0" r="0" t="0"/>
          <a:stretch/>
        </p:blipFill>
        <p:spPr>
          <a:xfrm>
            <a:off x="548079" y="2024471"/>
            <a:ext cx="1263105" cy="947329"/>
          </a:xfrm>
          <a:prstGeom prst="rect">
            <a:avLst/>
          </a:prstGeom>
          <a:noFill/>
          <a:ln>
            <a:noFill/>
          </a:ln>
        </p:spPr>
      </p:pic>
      <p:pic>
        <p:nvPicPr>
          <p:cNvPr descr="C:\Users\Steve Wyborney\Desktop\Blog Post Pics and email too\Clipboard Dice.jpg" id="180" name="Google Shape;180;p19">
            <a:hlinkClick r:id="rId40"/>
          </p:cNvPr>
          <p:cNvPicPr preferRelativeResize="0"/>
          <p:nvPr/>
        </p:nvPicPr>
        <p:blipFill rotWithShape="1">
          <a:blip r:embed="rId41">
            <a:alphaModFix/>
          </a:blip>
          <a:srcRect b="0" l="0" r="0" t="0"/>
          <a:stretch/>
        </p:blipFill>
        <p:spPr>
          <a:xfrm>
            <a:off x="2844826" y="2024471"/>
            <a:ext cx="1263106" cy="947329"/>
          </a:xfrm>
          <a:prstGeom prst="rect">
            <a:avLst/>
          </a:prstGeom>
          <a:noFill/>
          <a:ln>
            <a:noFill/>
          </a:ln>
        </p:spPr>
      </p:pic>
      <p:sp>
        <p:nvSpPr>
          <p:cNvPr id="181" name="Google Shape;181;p19"/>
          <p:cNvSpPr txBox="1"/>
          <p:nvPr/>
        </p:nvSpPr>
        <p:spPr>
          <a:xfrm>
            <a:off x="0" y="0"/>
            <a:ext cx="9144000" cy="246221"/>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
                <a:solidFill>
                  <a:schemeClr val="dk1"/>
                </a:solidFill>
                <a:latin typeface="Calibri"/>
                <a:ea typeface="Calibri"/>
                <a:cs typeface="Calibri"/>
                <a:sym typeface="Calibri"/>
              </a:rPr>
              <a:t>Daily Resources Posted in the 2021-2022 School Year</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85" name="Shape 185"/>
        <p:cNvGrpSpPr/>
        <p:nvPr/>
      </p:nvGrpSpPr>
      <p:grpSpPr>
        <a:xfrm>
          <a:off x="0" y="0"/>
          <a:ext cx="0" cy="0"/>
          <a:chOff x="0" y="0"/>
          <a:chExt cx="0" cy="0"/>
        </a:xfrm>
      </p:grpSpPr>
      <p:sp>
        <p:nvSpPr>
          <p:cNvPr id="186" name="Google Shape;186;p20"/>
          <p:cNvSpPr txBox="1"/>
          <p:nvPr/>
        </p:nvSpPr>
        <p:spPr>
          <a:xfrm>
            <a:off x="0" y="1958975"/>
            <a:ext cx="9144000" cy="14700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FFFF00"/>
              </a:buClr>
              <a:buSzPts val="6000"/>
              <a:buFont typeface="Calibri"/>
              <a:buNone/>
            </a:pPr>
            <a:r>
              <a:rPr b="1" lang="en-US" sz="6000">
                <a:solidFill>
                  <a:srgbClr val="FFFF00"/>
                </a:solidFill>
                <a:latin typeface="Calibri"/>
                <a:ea typeface="Calibri"/>
                <a:cs typeface="Calibri"/>
                <a:sym typeface="Calibri"/>
              </a:rPr>
              <a:t>“Spirals Ready for Spools”</a:t>
            </a:r>
            <a:endParaRPr/>
          </a:p>
        </p:txBody>
      </p:sp>
      <p:sp>
        <p:nvSpPr>
          <p:cNvPr id="187" name="Google Shape;187;p20"/>
          <p:cNvSpPr/>
          <p:nvPr/>
        </p:nvSpPr>
        <p:spPr>
          <a:xfrm>
            <a:off x="2743200" y="3390900"/>
            <a:ext cx="3974306" cy="3467100"/>
          </a:xfrm>
          <a:prstGeom prst="rect">
            <a:avLst/>
          </a:prstGeom>
          <a:solidFill>
            <a:srgbClr val="FFFF00"/>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600">
                <a:solidFill>
                  <a:schemeClr val="dk1"/>
                </a:solidFill>
                <a:latin typeface="Calibri"/>
                <a:ea typeface="Calibri"/>
                <a:cs typeface="Calibri"/>
                <a:sym typeface="Calibri"/>
              </a:rPr>
              <a:t>Important Note:</a:t>
            </a:r>
            <a:endParaRPr/>
          </a:p>
          <a:p>
            <a:pPr indent="0" lvl="0" marL="0" marR="0" rtl="0" algn="ctr">
              <a:spcBef>
                <a:spcPts val="0"/>
              </a:spcBef>
              <a:spcAft>
                <a:spcPts val="0"/>
              </a:spcAft>
              <a:buNone/>
            </a:pPr>
            <a:r>
              <a:rPr b="1" lang="en-US" sz="1600">
                <a:solidFill>
                  <a:schemeClr val="dk1"/>
                </a:solidFill>
                <a:latin typeface="Calibri"/>
                <a:ea typeface="Calibri"/>
                <a:cs typeface="Calibri"/>
                <a:sym typeface="Calibri"/>
              </a:rPr>
              <a:t>If you can see this box, then the slide show is not playing and the reveal won’t work. </a:t>
            </a:r>
            <a:endParaRPr/>
          </a:p>
          <a:p>
            <a:pPr indent="0" lvl="0" marL="0" marR="0" rtl="0" algn="ctr">
              <a:spcBef>
                <a:spcPts val="0"/>
              </a:spcBef>
              <a:spcAft>
                <a:spcPts val="0"/>
              </a:spcAft>
              <a:buNone/>
            </a:pPr>
            <a:r>
              <a:t/>
            </a:r>
            <a:endParaRPr b="1" sz="1600">
              <a:solidFill>
                <a:schemeClr val="dk1"/>
              </a:solidFill>
              <a:latin typeface="Calibri"/>
              <a:ea typeface="Calibri"/>
              <a:cs typeface="Calibri"/>
              <a:sym typeface="Calibri"/>
            </a:endParaRPr>
          </a:p>
          <a:p>
            <a:pPr indent="0" lvl="0" marL="0" marR="0" rtl="0" algn="ctr">
              <a:spcBef>
                <a:spcPts val="0"/>
              </a:spcBef>
              <a:spcAft>
                <a:spcPts val="0"/>
              </a:spcAft>
              <a:buNone/>
            </a:pPr>
            <a:r>
              <a:rPr b="1" lang="en-US" sz="1600">
                <a:solidFill>
                  <a:schemeClr val="dk1"/>
                </a:solidFill>
                <a:latin typeface="Calibri"/>
                <a:ea typeface="Calibri"/>
                <a:cs typeface="Calibri"/>
                <a:sym typeface="Calibri"/>
              </a:rPr>
              <a:t>Here is the solution:</a:t>
            </a:r>
            <a:endParaRPr/>
          </a:p>
          <a:p>
            <a:pPr indent="0" lvl="0" marL="0" marR="0" rtl="0" algn="ctr">
              <a:spcBef>
                <a:spcPts val="0"/>
              </a:spcBef>
              <a:spcAft>
                <a:spcPts val="0"/>
              </a:spcAft>
              <a:buNone/>
            </a:pPr>
            <a:r>
              <a:t/>
            </a:r>
            <a:endParaRPr b="1" sz="1600">
              <a:solidFill>
                <a:schemeClr val="dk1"/>
              </a:solidFill>
              <a:latin typeface="Calibri"/>
              <a:ea typeface="Calibri"/>
              <a:cs typeface="Calibri"/>
              <a:sym typeface="Calibri"/>
            </a:endParaRPr>
          </a:p>
          <a:p>
            <a:pPr indent="0" lvl="0" marL="0" marR="0" rtl="0" algn="ctr">
              <a:spcBef>
                <a:spcPts val="0"/>
              </a:spcBef>
              <a:spcAft>
                <a:spcPts val="0"/>
              </a:spcAft>
              <a:buNone/>
            </a:pPr>
            <a:r>
              <a:rPr b="1" lang="en-US" sz="1600">
                <a:solidFill>
                  <a:schemeClr val="dk1"/>
                </a:solidFill>
                <a:latin typeface="Calibri"/>
                <a:ea typeface="Calibri"/>
                <a:cs typeface="Calibri"/>
                <a:sym typeface="Calibri"/>
              </a:rPr>
              <a:t>If you are using PowerPoint, click on Slide Show, then click on From Current Slide.</a:t>
            </a:r>
            <a:endParaRPr/>
          </a:p>
          <a:p>
            <a:pPr indent="0" lvl="0" marL="0" marR="0" rtl="0" algn="ctr">
              <a:spcBef>
                <a:spcPts val="0"/>
              </a:spcBef>
              <a:spcAft>
                <a:spcPts val="0"/>
              </a:spcAft>
              <a:buNone/>
            </a:pPr>
            <a:r>
              <a:t/>
            </a:r>
            <a:endParaRPr b="1" sz="1600">
              <a:solidFill>
                <a:schemeClr val="dk1"/>
              </a:solidFill>
              <a:latin typeface="Calibri"/>
              <a:ea typeface="Calibri"/>
              <a:cs typeface="Calibri"/>
              <a:sym typeface="Calibri"/>
            </a:endParaRPr>
          </a:p>
          <a:p>
            <a:pPr indent="0" lvl="0" marL="0" marR="0" rtl="0" algn="ctr">
              <a:spcBef>
                <a:spcPts val="0"/>
              </a:spcBef>
              <a:spcAft>
                <a:spcPts val="0"/>
              </a:spcAft>
              <a:buNone/>
            </a:pPr>
            <a:r>
              <a:rPr b="1" lang="en-US" sz="1600">
                <a:solidFill>
                  <a:schemeClr val="dk1"/>
                </a:solidFill>
                <a:latin typeface="Calibri"/>
                <a:ea typeface="Calibri"/>
                <a:cs typeface="Calibri"/>
                <a:sym typeface="Calibri"/>
              </a:rPr>
              <a:t>If you are using Google Slides, click on View then Present.</a:t>
            </a:r>
            <a:endParaRPr/>
          </a:p>
        </p:txBody>
      </p:sp>
      <p:sp>
        <p:nvSpPr>
          <p:cNvPr id="188" name="Google Shape;188;p20"/>
          <p:cNvSpPr txBox="1"/>
          <p:nvPr/>
        </p:nvSpPr>
        <p:spPr>
          <a:xfrm>
            <a:off x="7300226" y="6581001"/>
            <a:ext cx="1843774" cy="27699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200" u="sng">
                <a:solidFill>
                  <a:schemeClr val="hlink"/>
                </a:solidFill>
                <a:latin typeface="Calibri"/>
                <a:ea typeface="Calibri"/>
                <a:cs typeface="Calibri"/>
                <a:sym typeface="Calibri"/>
                <a:hlinkClick r:id="rId3"/>
              </a:rPr>
              <a:t>www.stevewyborney.com</a:t>
            </a:r>
            <a:endParaRPr b="1" sz="1200">
              <a:solidFill>
                <a:schemeClr val="lt1"/>
              </a:solidFill>
              <a:latin typeface="Calibri"/>
              <a:ea typeface="Calibri"/>
              <a:cs typeface="Calibri"/>
              <a:sym typeface="Calibri"/>
            </a:endParaRPr>
          </a:p>
        </p:txBody>
      </p:sp>
      <p:sp>
        <p:nvSpPr>
          <p:cNvPr id="189" name="Google Shape;189;p20"/>
          <p:cNvSpPr txBox="1"/>
          <p:nvPr/>
        </p:nvSpPr>
        <p:spPr>
          <a:xfrm>
            <a:off x="-26524" y="6581001"/>
            <a:ext cx="122809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chemeClr val="lt1"/>
                </a:solidFill>
                <a:latin typeface="Calibri"/>
                <a:ea typeface="Calibri"/>
                <a:cs typeface="Calibri"/>
                <a:sym typeface="Calibri"/>
              </a:rPr>
              <a:t>Steve Wyborney</a:t>
            </a:r>
            <a:endParaRPr b="1" sz="12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xit" presetID="1" presetSubtype="0">
                                  <p:stCondLst>
                                    <p:cond delay="0"/>
                                  </p:stCondLst>
                                  <p:childTnLst>
                                    <p:set>
                                      <p:cBhvr>
                                        <p:cTn dur="1" fill="hold">
                                          <p:stCondLst>
                                            <p:cond delay="1"/>
                                          </p:stCondLst>
                                        </p:cTn>
                                        <p:tgtEl>
                                          <p:spTgt spid="187"/>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93" name="Shape 193"/>
        <p:cNvGrpSpPr/>
        <p:nvPr/>
      </p:nvGrpSpPr>
      <p:grpSpPr>
        <a:xfrm>
          <a:off x="0" y="0"/>
          <a:ext cx="0" cy="0"/>
          <a:chOff x="0" y="0"/>
          <a:chExt cx="0" cy="0"/>
        </a:xfrm>
      </p:grpSpPr>
      <p:pic>
        <p:nvPicPr>
          <p:cNvPr id="194" name="Google Shape;194;p21"/>
          <p:cNvPicPr preferRelativeResize="0"/>
          <p:nvPr/>
        </p:nvPicPr>
        <p:blipFill rotWithShape="1">
          <a:blip r:embed="rId3">
            <a:alphaModFix/>
          </a:blip>
          <a:srcRect b="14814" l="0" r="58332" t="1852"/>
          <a:stretch/>
        </p:blipFill>
        <p:spPr>
          <a:xfrm>
            <a:off x="0" y="0"/>
            <a:ext cx="4572000" cy="6858000"/>
          </a:xfrm>
          <a:prstGeom prst="rect">
            <a:avLst/>
          </a:prstGeom>
          <a:noFill/>
          <a:ln>
            <a:noFill/>
          </a:ln>
        </p:spPr>
      </p:pic>
      <p:sp>
        <p:nvSpPr>
          <p:cNvPr id="195" name="Google Shape;195;p21"/>
          <p:cNvSpPr/>
          <p:nvPr/>
        </p:nvSpPr>
        <p:spPr>
          <a:xfrm>
            <a:off x="5017294" y="1295400"/>
            <a:ext cx="3974306" cy="2209800"/>
          </a:xfrm>
          <a:prstGeom prst="rect">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chemeClr val="dk1"/>
                </a:solidFill>
                <a:latin typeface="Calibri"/>
                <a:ea typeface="Calibri"/>
                <a:cs typeface="Calibri"/>
                <a:sym typeface="Calibri"/>
              </a:rPr>
              <a:t>As the clues appear, use the information to narrow the possibilities to a smaller set.  After each clue, use estimation again to determine which of the remaining answers is the most reasonable. </a:t>
            </a:r>
            <a:endParaRPr/>
          </a:p>
        </p:txBody>
      </p:sp>
      <p:sp>
        <p:nvSpPr>
          <p:cNvPr id="196" name="Google Shape;196;p21"/>
          <p:cNvSpPr/>
          <p:nvPr/>
        </p:nvSpPr>
        <p:spPr>
          <a:xfrm>
            <a:off x="5029200" y="76200"/>
            <a:ext cx="3974306" cy="914400"/>
          </a:xfrm>
          <a:prstGeom prst="rect">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chemeClr val="dk1"/>
                </a:solidFill>
                <a:latin typeface="Calibri"/>
                <a:ea typeface="Calibri"/>
                <a:cs typeface="Calibri"/>
                <a:sym typeface="Calibri"/>
              </a:rPr>
              <a:t>How many spool holders </a:t>
            </a:r>
            <a:endParaRPr/>
          </a:p>
          <a:p>
            <a:pPr indent="0" lvl="0" marL="0" marR="0" rtl="0" algn="ctr">
              <a:spcBef>
                <a:spcPts val="0"/>
              </a:spcBef>
              <a:spcAft>
                <a:spcPts val="0"/>
              </a:spcAft>
              <a:buNone/>
            </a:pPr>
            <a:r>
              <a:rPr b="1" lang="en-US" sz="2000">
                <a:solidFill>
                  <a:schemeClr val="dk1"/>
                </a:solidFill>
                <a:latin typeface="Calibri"/>
                <a:ea typeface="Calibri"/>
                <a:cs typeface="Calibri"/>
                <a:sym typeface="Calibri"/>
              </a:rPr>
              <a:t>are in the vase?</a:t>
            </a:r>
            <a:endParaRPr/>
          </a:p>
        </p:txBody>
      </p:sp>
      <p:sp>
        <p:nvSpPr>
          <p:cNvPr id="197" name="Google Shape;197;p21"/>
          <p:cNvSpPr/>
          <p:nvPr/>
        </p:nvSpPr>
        <p:spPr>
          <a:xfrm>
            <a:off x="5029200" y="3810000"/>
            <a:ext cx="3974306" cy="2209800"/>
          </a:xfrm>
          <a:prstGeom prst="rect">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chemeClr val="dk1"/>
                </a:solidFill>
                <a:latin typeface="Calibri"/>
                <a:ea typeface="Calibri"/>
                <a:cs typeface="Calibri"/>
                <a:sym typeface="Calibri"/>
              </a:rPr>
              <a:t>Write down your first estimate.  After each clue, you’ll see if your estimate is still a possibility.  After each clue, if it is no longer possible write down a new estimate – and be prepared to explain why you chose it. </a:t>
            </a:r>
            <a:endParaRPr/>
          </a:p>
        </p:txBody>
      </p:sp>
      <p:sp>
        <p:nvSpPr>
          <p:cNvPr id="198" name="Google Shape;198;p21"/>
          <p:cNvSpPr txBox="1"/>
          <p:nvPr/>
        </p:nvSpPr>
        <p:spPr>
          <a:xfrm>
            <a:off x="7300226" y="6581001"/>
            <a:ext cx="1843774" cy="27699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200" u="sng">
                <a:solidFill>
                  <a:schemeClr val="hlink"/>
                </a:solidFill>
                <a:latin typeface="Calibri"/>
                <a:ea typeface="Calibri"/>
                <a:cs typeface="Calibri"/>
                <a:sym typeface="Calibri"/>
                <a:hlinkClick r:id="rId4"/>
              </a:rPr>
              <a:t>www.stevewyborney.com</a:t>
            </a:r>
            <a:endParaRPr b="1" sz="1200">
              <a:solidFill>
                <a:schemeClr val="lt1"/>
              </a:solidFill>
              <a:latin typeface="Calibri"/>
              <a:ea typeface="Calibri"/>
              <a:cs typeface="Calibri"/>
              <a:sym typeface="Calibri"/>
            </a:endParaRPr>
          </a:p>
        </p:txBody>
      </p:sp>
      <p:sp>
        <p:nvSpPr>
          <p:cNvPr id="199" name="Google Shape;199;p21"/>
          <p:cNvSpPr txBox="1"/>
          <p:nvPr/>
        </p:nvSpPr>
        <p:spPr>
          <a:xfrm>
            <a:off x="-26524" y="6581001"/>
            <a:ext cx="122809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chemeClr val="lt1"/>
                </a:solidFill>
                <a:latin typeface="Calibri"/>
                <a:ea typeface="Calibri"/>
                <a:cs typeface="Calibri"/>
                <a:sym typeface="Calibri"/>
              </a:rPr>
              <a:t>Steve Wyborney</a:t>
            </a:r>
            <a:endParaRPr b="1" sz="12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6"/>
                                        </p:tgtEl>
                                        <p:attrNameLst>
                                          <p:attrName>style.visibility</p:attrName>
                                        </p:attrNameLst>
                                      </p:cBhvr>
                                      <p:to>
                                        <p:strVal val="visible"/>
                                      </p:to>
                                    </p:set>
                                    <p:animEffect filter="fade" transition="in">
                                      <p:cBhvr>
                                        <p:cTn dur="500"/>
                                        <p:tgtEl>
                                          <p:spTgt spid="1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5"/>
                                        </p:tgtEl>
                                        <p:attrNameLst>
                                          <p:attrName>style.visibility</p:attrName>
                                        </p:attrNameLst>
                                      </p:cBhvr>
                                      <p:to>
                                        <p:strVal val="visible"/>
                                      </p:to>
                                    </p:set>
                                    <p:animEffect filter="fade" transition="in">
                                      <p:cBhvr>
                                        <p:cTn dur="500"/>
                                        <p:tgtEl>
                                          <p:spTgt spid="1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7"/>
                                        </p:tgtEl>
                                        <p:attrNameLst>
                                          <p:attrName>style.visibility</p:attrName>
                                        </p:attrNameLst>
                                      </p:cBhvr>
                                      <p:to>
                                        <p:strVal val="visible"/>
                                      </p:to>
                                    </p:set>
                                    <p:animEffect filter="fade" transition="in">
                                      <p:cBhvr>
                                        <p:cTn dur="500"/>
                                        <p:tgtEl>
                                          <p:spTgt spid="1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